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83" r:id="rId4"/>
    <p:sldMasterId id="2147483684" r:id="rId5"/>
    <p:sldMasterId id="2147483685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2" Type="http://schemas.openxmlformats.org/officeDocument/2006/relationships/slide" Target="slides/slide5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c6357eefd4_1_7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g2c6357eefd4_1_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c6357eefd4_1_1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" name="Google Shape;214;g2c6357eefd4_1_16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2c6357eefd4_1_16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bg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c6357eefd4_1_1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g2c6357eefd4_1_17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g2c6357eefd4_1_17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bg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c6357eefd4_1_18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g2c6357eefd4_1_18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g2c6357eefd4_1_18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bg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c6357eefd4_1_19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g2c6357eefd4_1_1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hyperlink" Target="http://www.1ppt.com/xiazai/" TargetMode="Externa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4" name="Google Shape;84;p18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6" name="Google Shape;86;p18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3" name="Google Shape;133;p2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4" name="Google Shape;134;p2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  <p:pic>
        <p:nvPicPr>
          <p:cNvPr id="135" name="Google Shape;135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51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自定义版式">
  <p:cSld name="自定义版式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7"/>
          <p:cNvPicPr preferRelativeResize="0"/>
          <p:nvPr/>
        </p:nvPicPr>
        <p:blipFill rotWithShape="1">
          <a:blip r:embed="rId2">
            <a:alphaModFix/>
          </a:blip>
          <a:srcRect b="0" l="0" r="-23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8" name="Google Shape;138;p27"/>
          <p:cNvGrpSpPr/>
          <p:nvPr/>
        </p:nvGrpSpPr>
        <p:grpSpPr>
          <a:xfrm>
            <a:off x="1930796" y="60780"/>
            <a:ext cx="5508181" cy="5047707"/>
            <a:chOff x="146341" y="-223350"/>
            <a:chExt cx="6755245" cy="6411637"/>
          </a:xfrm>
        </p:grpSpPr>
        <p:sp>
          <p:nvSpPr>
            <p:cNvPr id="139" name="Google Shape;139;p27"/>
            <p:cNvSpPr/>
            <p:nvPr/>
          </p:nvSpPr>
          <p:spPr>
            <a:xfrm rot="2648372">
              <a:off x="1072586" y="730321"/>
              <a:ext cx="4474028" cy="4474028"/>
            </a:xfrm>
            <a:prstGeom prst="rect">
              <a:avLst/>
            </a:prstGeom>
            <a:noFill/>
            <a:ln cap="flat" cmpd="sng" w="38100">
              <a:solidFill>
                <a:srgbClr val="00374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Microsoft Yahe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7"/>
            <p:cNvSpPr/>
            <p:nvPr/>
          </p:nvSpPr>
          <p:spPr>
            <a:xfrm rot="2648372">
              <a:off x="1501313" y="788015"/>
              <a:ext cx="4474028" cy="447402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Microsoft Yahe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7"/>
            <p:cNvSpPr/>
            <p:nvPr/>
          </p:nvSpPr>
          <p:spPr>
            <a:xfrm rot="2648372">
              <a:off x="1313660" y="701733"/>
              <a:ext cx="4499505" cy="4545098"/>
            </a:xfrm>
            <a:prstGeom prst="rect">
              <a:avLst/>
            </a:prstGeom>
            <a:solidFill>
              <a:srgbClr val="FAFAFA"/>
            </a:solidFill>
            <a:ln cap="flat" cmpd="sng" w="381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Microsoft Yahe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标题幻灯片" type="title">
  <p:cSld name="TITLE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自定义版式">
  <p:cSld name="1_自定义版式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5" name="Google Shape;145;p2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6" name="Google Shape;146;p2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7" name="Google Shape;147;p2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自定义版式">
  <p:cSld name="2_自定义版式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0" name="Google Shape;150;p3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1" name="Google Shape;151;p3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2" name="Google Shape;152;p3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自定义版式">
  <p:cSld name="3_自定义版式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5" name="Google Shape;155;p3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6" name="Google Shape;156;p3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7" name="Google Shape;157;p3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自定义版式">
  <p:cSld name="4_自定义版式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2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0" name="Google Shape;160;p3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1" name="Google Shape;161;p3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2" name="Google Shape;162;p3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自定义版式">
  <p:cSld name="6_自定义版式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5" name="Google Shape;165;p3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6" name="Google Shape;166;p3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7" name="Google Shape;167;p3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自定义版式">
  <p:cSld name="7_自定义版式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0" name="Google Shape;170;p3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1" name="Google Shape;171;p3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2" name="Google Shape;172;p3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自定义版式">
  <p:cSld name="8_自定义版式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5" name="Google Shape;175;p3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6" name="Google Shape;176;p3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7" name="Google Shape;177;p3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  <p:sp>
        <p:nvSpPr>
          <p:cNvPr id="178" name="Google Shape;178;p35"/>
          <p:cNvSpPr txBox="1"/>
          <p:nvPr/>
        </p:nvSpPr>
        <p:spPr>
          <a:xfrm>
            <a:off x="173478" y="5054677"/>
            <a:ext cx="918102" cy="8882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Microsoft Yahei"/>
              <a:buNone/>
            </a:pPr>
            <a:r>
              <a:rPr b="0" i="0" lang="bg" sz="100" u="sng" cap="none" strike="noStrike">
                <a:solidFill>
                  <a:schemeClr val="hlink"/>
                </a:solidFill>
                <a:latin typeface="Microsoft Yahei"/>
                <a:ea typeface="Microsoft Yahei"/>
                <a:cs typeface="Microsoft Yahei"/>
                <a:sym typeface="Microsoft Yahei"/>
                <a:hlinkClick r:id="rId2"/>
              </a:rPr>
              <a:t>PPT下载</a:t>
            </a:r>
            <a:r>
              <a:rPr b="0" i="0" lang="bg" sz="100" u="none" cap="none" strike="noStrik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http://www.1ppt.com/xiazai/</a:t>
            </a:r>
            <a:endParaRPr sz="1100"/>
          </a:p>
        </p:txBody>
      </p:sp>
    </p:spTree>
  </p:cSld>
  <p:clrMapOvr>
    <a:masterClrMapping/>
  </p:clrMapOvr>
  <p:transition spd="slow">
    <p:push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自定义版式">
  <p:cSld name="9_自定义版式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6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1" name="Google Shape;181;p3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2" name="Google Shape;182;p3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3" name="Google Shape;183;p3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自定义版式">
  <p:cSld name="5_自定义版式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7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6" name="Google Shape;186;p3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7" name="Google Shape;187;p3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8" name="Google Shape;188;p3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Icon sets layout">
  <p:cSld name="1_Icon sets layout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8"/>
          <p:cNvSpPr txBox="1"/>
          <p:nvPr>
            <p:ph idx="1" type="body"/>
          </p:nvPr>
        </p:nvSpPr>
        <p:spPr>
          <a:xfrm>
            <a:off x="242647" y="92609"/>
            <a:ext cx="8679898" cy="54318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4100"/>
              <a:buNone/>
              <a:defRPr b="0" sz="4100">
                <a:solidFill>
                  <a:srgbClr val="262626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1" name="Google Shape;191;p38"/>
          <p:cNvSpPr/>
          <p:nvPr/>
        </p:nvSpPr>
        <p:spPr>
          <a:xfrm>
            <a:off x="265508" y="848693"/>
            <a:ext cx="2670575" cy="4051921"/>
          </a:xfrm>
          <a:prstGeom prst="roundRect">
            <a:avLst>
              <a:gd fmla="val 3968" name="adj"/>
            </a:avLst>
          </a:prstGeom>
          <a:solidFill>
            <a:srgbClr val="596D7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icrosoft Yahei"/>
              <a:buNone/>
            </a:pPr>
            <a:r>
              <a:t/>
            </a:r>
            <a:endParaRPr b="0" i="0" sz="1000" u="none" cap="none" strike="noStrike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92" name="Google Shape;192;p38"/>
          <p:cNvSpPr/>
          <p:nvPr/>
        </p:nvSpPr>
        <p:spPr>
          <a:xfrm>
            <a:off x="398950" y="1010625"/>
            <a:ext cx="115401" cy="3761400"/>
          </a:xfrm>
          <a:prstGeom prst="roundRect">
            <a:avLst>
              <a:gd fmla="val 50000" name="adj"/>
            </a:avLst>
          </a:prstGeom>
          <a:solidFill>
            <a:schemeClr val="lt1">
              <a:alpha val="40784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icrosoft Yahei"/>
              <a:buNone/>
            </a:pPr>
            <a:r>
              <a:t/>
            </a:r>
            <a:endParaRPr b="0" i="0" sz="1000" u="none" cap="none" strike="noStrike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93" name="Google Shape;193;p38"/>
          <p:cNvSpPr/>
          <p:nvPr/>
        </p:nvSpPr>
        <p:spPr>
          <a:xfrm rot="5400000">
            <a:off x="2292883" y="957490"/>
            <a:ext cx="514387" cy="513861"/>
          </a:xfrm>
          <a:prstGeom prst="halfFrame">
            <a:avLst>
              <a:gd fmla="val 23728" name="adj1"/>
              <a:gd fmla="val 24642" name="adj2"/>
            </a:avLst>
          </a:prstGeom>
          <a:solidFill>
            <a:schemeClr val="lt1">
              <a:alpha val="22745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icrosoft Yahei"/>
              <a:buNone/>
            </a:pPr>
            <a:r>
              <a:t/>
            </a:r>
            <a:endParaRPr b="0" i="0" sz="1000" u="none" cap="none" strike="noStrike">
              <a:solidFill>
                <a:srgbClr val="262626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94" name="Google Shape;194;p38"/>
          <p:cNvSpPr txBox="1"/>
          <p:nvPr/>
        </p:nvSpPr>
        <p:spPr>
          <a:xfrm>
            <a:off x="533778" y="1227911"/>
            <a:ext cx="1674186" cy="39241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b="1" i="0" lang="bg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You can Resize without losing quality</a:t>
            </a:r>
            <a:endParaRPr b="1" i="0" sz="1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38"/>
          <p:cNvSpPr txBox="1"/>
          <p:nvPr/>
        </p:nvSpPr>
        <p:spPr>
          <a:xfrm>
            <a:off x="533778" y="1595597"/>
            <a:ext cx="1674186" cy="553998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b="1" i="0" lang="bg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You can Change Fill Color &amp;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b="1" i="0" lang="bg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Line Color</a:t>
            </a:r>
            <a:endParaRPr b="1" i="0" sz="1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38"/>
          <p:cNvSpPr txBox="1"/>
          <p:nvPr/>
        </p:nvSpPr>
        <p:spPr>
          <a:xfrm>
            <a:off x="540922" y="4356329"/>
            <a:ext cx="1674000" cy="230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b="0" i="0" lang="bg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Wowtemplates.in</a:t>
            </a:r>
            <a:endParaRPr b="0" i="0" sz="1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38"/>
          <p:cNvSpPr txBox="1"/>
          <p:nvPr/>
        </p:nvSpPr>
        <p:spPr>
          <a:xfrm>
            <a:off x="540922" y="3337743"/>
            <a:ext cx="2037972" cy="103874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Microsoft Yahei"/>
              <a:buNone/>
            </a:pPr>
            <a:r>
              <a:rPr b="1" i="0" lang="bg" sz="2100" u="none" cap="none" strike="noStrike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FREE 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Microsoft Yahei"/>
              <a:buNone/>
            </a:pPr>
            <a:r>
              <a:rPr b="1" i="0" lang="bg" sz="2100" u="none" cap="none" strike="noStrike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PPT TEMPLATES</a:t>
            </a:r>
            <a:endParaRPr sz="1100"/>
          </a:p>
        </p:txBody>
      </p:sp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27" name="Google Shape;127;p25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/>
        </p:txBody>
      </p:sp>
      <p:sp>
        <p:nvSpPr>
          <p:cNvPr id="128" name="Google Shape;128;p2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/>
        </p:txBody>
      </p:sp>
      <p:sp>
        <p:nvSpPr>
          <p:cNvPr id="129" name="Google Shape;129;p2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/>
        </p:txBody>
      </p:sp>
      <p:sp>
        <p:nvSpPr>
          <p:cNvPr id="130" name="Google Shape;130;p2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</p:sldLayoutIdLst>
  <p:transition spd="slow">
    <p:push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oogle Shape;202;p39"/>
          <p:cNvGrpSpPr/>
          <p:nvPr/>
        </p:nvGrpSpPr>
        <p:grpSpPr>
          <a:xfrm>
            <a:off x="155227" y="618008"/>
            <a:ext cx="6347241" cy="4126015"/>
            <a:chOff x="444878" y="567890"/>
            <a:chExt cx="8771860" cy="5555480"/>
          </a:xfrm>
        </p:grpSpPr>
        <p:sp>
          <p:nvSpPr>
            <p:cNvPr id="203" name="Google Shape;203;p39"/>
            <p:cNvSpPr/>
            <p:nvPr/>
          </p:nvSpPr>
          <p:spPr>
            <a:xfrm>
              <a:off x="444878" y="567890"/>
              <a:ext cx="8771860" cy="5555480"/>
            </a:xfrm>
            <a:prstGeom prst="rect">
              <a:avLst/>
            </a:prstGeom>
            <a:solidFill>
              <a:srgbClr val="F8F7F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None/>
              </a:pPr>
              <a:r>
                <a:t/>
              </a:r>
              <a:endParaRPr b="0" i="0" sz="1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4" name="Google Shape;204;p39"/>
            <p:cNvSpPr txBox="1"/>
            <p:nvPr/>
          </p:nvSpPr>
          <p:spPr>
            <a:xfrm>
              <a:off x="673450" y="1724786"/>
              <a:ext cx="6277965" cy="19580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bg" sz="1500" u="none" cap="none" strike="noStrike">
                  <a:solidFill>
                    <a:srgbClr val="3F3F3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Концепция за интегрирани териториални инвестиции (КИТИ)</a:t>
              </a:r>
              <a:br>
                <a:rPr b="0" i="0" lang="bg" sz="1500" u="none" cap="none" strike="noStrike">
                  <a:solidFill>
                    <a:srgbClr val="3F3F3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b="1" i="0" lang="bg" sz="15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№ BG16FFPR003-2.001-0161 „Интегрирани инвестиции в зелена градска среда, устойчива мобилност и подобряване на достъпността за развитие на региона“</a:t>
              </a:r>
              <a:endPara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5" name="Google Shape;205;p39"/>
            <p:cNvSpPr txBox="1"/>
            <p:nvPr/>
          </p:nvSpPr>
          <p:spPr>
            <a:xfrm>
              <a:off x="1120984" y="1143804"/>
              <a:ext cx="5382898" cy="3544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bg" sz="1200" u="sng" cap="none" strike="noStrike">
                  <a:solidFill>
                    <a:srgbClr val="213315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Регионален съвет за развитие на Югоизточен регион</a:t>
              </a:r>
              <a:endParaRPr b="1" i="0" sz="1200" u="sng" cap="none" strike="noStrike">
                <a:solidFill>
                  <a:srgbClr val="213315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6" name="Google Shape;206;p39"/>
            <p:cNvSpPr txBox="1"/>
            <p:nvPr/>
          </p:nvSpPr>
          <p:spPr>
            <a:xfrm>
              <a:off x="700517" y="4073110"/>
              <a:ext cx="6277964" cy="16600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rm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400"/>
                <a:buFont typeface="Arial"/>
                <a:buNone/>
              </a:pPr>
              <a:r>
                <a:rPr b="1" i="0" lang="bg" sz="1400" u="none" cap="none" strike="noStrike">
                  <a:solidFill>
                    <a:srgbClr val="3F3F3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Общ размер на БФП: </a:t>
              </a:r>
              <a:r>
                <a:rPr b="1" i="0" lang="bg" sz="1400" u="none" cap="none" strike="noStrike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49 500 000 лв.</a:t>
              </a:r>
              <a:endParaRPr sz="1100"/>
            </a:p>
            <a:p>
              <a:pPr indent="0" lvl="0" marL="0" marR="0" rtl="0" algn="l">
                <a:lnSpc>
                  <a:spcPct val="9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3F3F3F"/>
                </a:buClr>
                <a:buSzPts val="1400"/>
                <a:buFont typeface="Arial"/>
                <a:buNone/>
              </a:pPr>
              <a:r>
                <a:rPr b="1" i="0" lang="bg" sz="1400" u="none" cap="none" strike="noStrike">
                  <a:solidFill>
                    <a:srgbClr val="3F3F3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Водещ партньор/Кандидат:</a:t>
              </a:r>
              <a:r>
                <a:rPr b="0" i="0" lang="bg" sz="1400" u="none" cap="none" strike="noStrike">
                  <a:solidFill>
                    <a:srgbClr val="3F3F3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b="1" i="0" lang="bg" sz="1400" u="none" cap="none" strike="noStrike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Община Ямбол</a:t>
              </a:r>
              <a:endParaRPr sz="1100"/>
            </a:p>
            <a:p>
              <a:pPr indent="0" lvl="0" marL="0" marR="0" rtl="0" algn="just">
                <a:lnSpc>
                  <a:spcPct val="9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3F3F3F"/>
                </a:buClr>
                <a:buSzPts val="1400"/>
                <a:buFont typeface="Arial"/>
                <a:buNone/>
              </a:pPr>
              <a:r>
                <a:rPr b="1" i="0" lang="bg" sz="1400" u="none" cap="none" strike="noStrike">
                  <a:solidFill>
                    <a:srgbClr val="3F3F3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Партньори:</a:t>
              </a:r>
              <a:r>
                <a:rPr b="0" i="0" lang="bg" sz="1400" u="none" cap="none" strike="noStrike">
                  <a:solidFill>
                    <a:srgbClr val="3F3F3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Община Сливен, Община Тунджа, Агенция пътна инфраструктура, Тракийски университет Стара Загора</a:t>
              </a:r>
              <a:endParaRPr b="0" i="0" sz="14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descr="Ресурси – ProEUvaluesBG" id="207" name="Google Shape;207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41529" y="8372"/>
            <a:ext cx="2297906" cy="4824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8" name="Google Shape;208;p39"/>
          <p:cNvGrpSpPr/>
          <p:nvPr/>
        </p:nvGrpSpPr>
        <p:grpSpPr>
          <a:xfrm>
            <a:off x="4980112" y="3762660"/>
            <a:ext cx="3999935" cy="438581"/>
            <a:chOff x="5814629" y="5508220"/>
            <a:chExt cx="5333247" cy="584775"/>
          </a:xfrm>
        </p:grpSpPr>
        <p:sp>
          <p:nvSpPr>
            <p:cNvPr id="209" name="Google Shape;209;p39"/>
            <p:cNvSpPr/>
            <p:nvPr/>
          </p:nvSpPr>
          <p:spPr>
            <a:xfrm>
              <a:off x="6269168" y="5508220"/>
              <a:ext cx="4878708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bg" sz="12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Място на изпълнение: </a:t>
              </a:r>
              <a:endParaRPr sz="1100"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bg" sz="1200">
                  <a:solidFill>
                    <a:srgbClr val="034EA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Община Ямбол, Община Тунджа, Община Сливен</a:t>
              </a:r>
              <a:endParaRPr b="1" sz="1200">
                <a:solidFill>
                  <a:srgbClr val="034EA2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descr="black Google Maps pin PNG transparent image download, size: 686x980px" id="210" name="Google Shape;210;p3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814629" y="5568685"/>
              <a:ext cx="356828" cy="50975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11" name="Google Shape;211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08302" y="1112367"/>
            <a:ext cx="3762733" cy="237522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Ресурси – ProEUvaluesBG" id="217" name="Google Shape;217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1760" y="69798"/>
            <a:ext cx="2297906" cy="482471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40"/>
          <p:cNvSpPr/>
          <p:nvPr/>
        </p:nvSpPr>
        <p:spPr>
          <a:xfrm>
            <a:off x="5742967" y="471722"/>
            <a:ext cx="3024216" cy="4377291"/>
          </a:xfrm>
          <a:prstGeom prst="rect">
            <a:avLst/>
          </a:prstGeom>
          <a:solidFill>
            <a:srgbClr val="F8F7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Yahe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9" name="Google Shape;219;p40"/>
          <p:cNvSpPr txBox="1"/>
          <p:nvPr/>
        </p:nvSpPr>
        <p:spPr>
          <a:xfrm>
            <a:off x="426225" y="1203408"/>
            <a:ext cx="5686051" cy="371640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</a:pPr>
            <a:r>
              <a:rPr lang="bg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Дейности по устойчива мобилност в градска среда - изграждане на комбинирани пешеходни и вело алеи в гр. Ямбол;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15900" lvl="0" marL="215900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</a:pPr>
            <a:r>
              <a:rPr lang="bg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Дейности по устойчива мобилност в градска среда - Изграждане на пешеходен мост над река Тунджа в гр. Ямбол;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15900" lvl="0" marL="215900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</a:pPr>
            <a:r>
              <a:rPr lang="bg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Дейности по устойчива мобилност в градска среда - Подобряване на достъпността на спирки и довеждаща инфраструктура в гр. Ямбол;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15900" lvl="0" marL="215900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</a:pPr>
            <a:r>
              <a:rPr lang="bg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Изграждане на велосипедна и пешеходна мрежа на територията на община Тунджа;</a:t>
            </a:r>
            <a:endParaRPr sz="1100"/>
          </a:p>
          <a:p>
            <a:pPr indent="-222250" lvl="0" marL="215900" marR="0" rtl="0" algn="l"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oto Sans Symbols"/>
              <a:buChar char="⮚"/>
            </a:pPr>
            <a:r>
              <a:rPr lang="bg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Ремонт на Дом за стари хора „Св. Архангел Михаил“, гр. Ямбол;</a:t>
            </a:r>
            <a:endParaRPr sz="1100"/>
          </a:p>
          <a:p>
            <a:pPr indent="-222250" lvl="0" marL="215900" marR="0" rtl="0" algn="l"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oto Sans Symbols"/>
              <a:buChar char="⮚"/>
            </a:pPr>
            <a:r>
              <a:rPr lang="bg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Изграждане на зелена градска среда, чрез обособяване на паркови зони и зони за отдих и спорт в град Ямбол;</a:t>
            </a:r>
            <a:endParaRPr sz="1100"/>
          </a:p>
          <a:p>
            <a:pPr indent="-222250" lvl="0" marL="215900" marR="0" rtl="0" algn="l"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oto Sans Symbols"/>
              <a:buChar char="⮚"/>
            </a:pPr>
            <a:r>
              <a:rPr lang="bg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Изграждане на паркова среда в Опитно поле Ямбол;</a:t>
            </a:r>
            <a:endParaRPr sz="1100"/>
          </a:p>
          <a:p>
            <a:pPr indent="-222250" lvl="0" marL="215900" marR="0" rtl="0" algn="l"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oto Sans Symbols"/>
              <a:buChar char="⮚"/>
            </a:pPr>
            <a:r>
              <a:rPr lang="bg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Рехабилитация, благоустрояване и облагородяване на обществени зелени площи и междублокови пространства в гр. Сливен;</a:t>
            </a:r>
            <a:endParaRPr b="0" i="0" sz="1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0" name="Google Shape;220;p40"/>
          <p:cNvSpPr txBox="1"/>
          <p:nvPr/>
        </p:nvSpPr>
        <p:spPr>
          <a:xfrm>
            <a:off x="860807" y="725604"/>
            <a:ext cx="6620488" cy="3924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Times New Roman"/>
              <a:buNone/>
            </a:pPr>
            <a:r>
              <a:rPr b="1" i="0" lang="bg" sz="2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Инвестиции по Програма „Развитие</a:t>
            </a:r>
            <a:r>
              <a:rPr b="1" i="0" lang="bg" sz="2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 регионите“</a:t>
            </a:r>
            <a:endParaRPr b="1" i="0" sz="21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1" name="Google Shape;221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42519" y="1098289"/>
            <a:ext cx="2313167" cy="155905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https://netnews.bg/wp-content/uploads/2022/02/%D0%9E%D0%BF%D0%B8%D1%82%D0%BD%D0%BE-%D0%BF%D0%BE%D0%BB%D0%B5-784x1024.jpg" id="222" name="Google Shape;222;p40"/>
          <p:cNvPicPr preferRelativeResize="0"/>
          <p:nvPr/>
        </p:nvPicPr>
        <p:blipFill rotWithShape="1">
          <a:blip r:embed="rId5">
            <a:alphaModFix/>
          </a:blip>
          <a:srcRect b="37852" l="0" r="0" t="0"/>
          <a:stretch/>
        </p:blipFill>
        <p:spPr>
          <a:xfrm>
            <a:off x="6200521" y="2728144"/>
            <a:ext cx="2700000" cy="2191667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Ресурси – ProEUvaluesBG" id="228" name="Google Shape;228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1760" y="69798"/>
            <a:ext cx="2297906" cy="482471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41"/>
          <p:cNvSpPr txBox="1"/>
          <p:nvPr/>
        </p:nvSpPr>
        <p:spPr>
          <a:xfrm>
            <a:off x="480118" y="986833"/>
            <a:ext cx="5686051" cy="334707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22250" lvl="0" marL="215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oto Sans Symbols"/>
              <a:buChar char="⮚"/>
            </a:pPr>
            <a:r>
              <a:rPr lang="bg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Модернизиране и обновяване на ДГ „Свобода“ гр. Ямбол;		</a:t>
            </a:r>
            <a:endParaRPr sz="1100"/>
          </a:p>
          <a:p>
            <a:pPr indent="-222250" lvl="0" marL="215900" marR="0" rtl="0" algn="l"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oto Sans Symbols"/>
              <a:buChar char="⮚"/>
            </a:pPr>
            <a:r>
              <a:rPr lang="bg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Модернизиране и обновяване на ДГ “Радост“ гр. Ямбол;	</a:t>
            </a:r>
            <a:endParaRPr sz="13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2250" lvl="0" marL="215900" marR="0" rtl="0" algn="l"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oto Sans Symbols"/>
              <a:buChar char="⮚"/>
            </a:pPr>
            <a:r>
              <a:rPr lang="bg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Модернизиране на Общински детски комплекс град Ямбол;		</a:t>
            </a:r>
            <a:endParaRPr sz="1100"/>
          </a:p>
          <a:p>
            <a:pPr indent="-222250" lvl="0" marL="215900" marR="0" rtl="0" algn="l"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oto Sans Symbols"/>
              <a:buChar char="⮚"/>
            </a:pPr>
            <a:r>
              <a:rPr lang="bg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Ремонт и укрепване на Факултет „Техника и технологии“ към Тракийски университет „Стара Загора“;					</a:t>
            </a:r>
            <a:endParaRPr sz="1100"/>
          </a:p>
          <a:p>
            <a:pPr indent="-222250" lvl="0" marL="215900" marR="0" rtl="0" algn="l"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oto Sans Symbols"/>
              <a:buChar char="⮚"/>
            </a:pPr>
            <a:r>
              <a:rPr lang="bg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Облагородяване на терени на „Бивши Пехотински казарми“ гр. Ямбол;	</a:t>
            </a:r>
            <a:endParaRPr sz="1100"/>
          </a:p>
          <a:p>
            <a:pPr indent="-222250" lvl="0" marL="215900" marR="0" rtl="0" algn="l"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oto Sans Symbols"/>
              <a:buChar char="⮚"/>
            </a:pPr>
            <a:r>
              <a:rPr lang="bg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Подобряване на спортната инфраструктура в град Ямбол;		</a:t>
            </a:r>
            <a:endParaRPr sz="1100"/>
          </a:p>
          <a:p>
            <a:pPr indent="-222250" lvl="0" marL="215900" marR="0" rtl="0" algn="l"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oto Sans Symbols"/>
              <a:buChar char="⮚"/>
            </a:pPr>
            <a:r>
              <a:rPr lang="bg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Насърчаване на екотуризма в местността Бакаджика;			</a:t>
            </a:r>
            <a:endParaRPr sz="1100"/>
          </a:p>
          <a:p>
            <a:pPr indent="-222250" lvl="0" marL="215900" marR="0" rtl="0" algn="l"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oto Sans Symbols"/>
              <a:buChar char="⮚"/>
            </a:pPr>
            <a:r>
              <a:rPr lang="bg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Облагородяване на терени на местност Бакаджика за насърчаване развитието на екотуризма и културния туризъм на територията на Община „Тунджа“;	</a:t>
            </a:r>
            <a:endParaRPr sz="1100"/>
          </a:p>
          <a:p>
            <a:pPr indent="-222250" lvl="0" marL="215900" marR="0" rtl="0" algn="l"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oto Sans Symbols"/>
              <a:buChar char="⮚"/>
            </a:pPr>
            <a:r>
              <a:rPr lang="bg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Развитие на пътната инфраструктура и създаване на функционални връзки в град Ямбол.</a:t>
            </a:r>
            <a:endParaRPr b="0" i="0" sz="1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30" name="Google Shape;230;p41"/>
          <p:cNvGrpSpPr/>
          <p:nvPr/>
        </p:nvGrpSpPr>
        <p:grpSpPr>
          <a:xfrm>
            <a:off x="3533950" y="4333903"/>
            <a:ext cx="2632218" cy="769831"/>
            <a:chOff x="7412803" y="4419599"/>
            <a:chExt cx="3509624" cy="1447533"/>
          </a:xfrm>
        </p:grpSpPr>
        <p:sp>
          <p:nvSpPr>
            <p:cNvPr id="231" name="Google Shape;231;p41"/>
            <p:cNvSpPr/>
            <p:nvPr/>
          </p:nvSpPr>
          <p:spPr>
            <a:xfrm>
              <a:off x="7521678" y="4419599"/>
              <a:ext cx="3400249" cy="1447533"/>
            </a:xfrm>
            <a:prstGeom prst="roundRect">
              <a:avLst>
                <a:gd fmla="val 582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533400" sx="85000" rotWithShape="0" algn="tl" dir="2700000" dist="368300" sy="85000">
                <a:srgbClr val="000000">
                  <a:alpha val="4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Microsoft Yahe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2" name="Google Shape;232;p41"/>
            <p:cNvSpPr txBox="1"/>
            <p:nvPr/>
          </p:nvSpPr>
          <p:spPr>
            <a:xfrm>
              <a:off x="7562008" y="4497034"/>
              <a:ext cx="3211214" cy="5208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4E79"/>
                </a:buClr>
                <a:buSzPts val="1400"/>
                <a:buFont typeface="Times New Roman"/>
                <a:buNone/>
              </a:pPr>
              <a:r>
                <a:rPr b="1" lang="bg" sz="1400">
                  <a:solidFill>
                    <a:srgbClr val="1E4E7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Финансов ресурс по ПРР</a:t>
              </a:r>
              <a:endParaRPr b="1" i="0" sz="1500" u="none" cap="none" strike="noStrike">
                <a:solidFill>
                  <a:srgbClr val="1E4E7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3" name="Google Shape;233;p41"/>
            <p:cNvSpPr txBox="1"/>
            <p:nvPr/>
          </p:nvSpPr>
          <p:spPr>
            <a:xfrm>
              <a:off x="7412803" y="5071635"/>
              <a:ext cx="3509624" cy="7378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100"/>
                <a:buFont typeface="Times New Roman"/>
                <a:buNone/>
              </a:pPr>
              <a:r>
                <a:rPr b="1" i="0" lang="bg" sz="2100" u="none" cap="none" strike="noStrike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49 300 000 лв.</a:t>
              </a:r>
              <a:endParaRPr sz="1100"/>
            </a:p>
          </p:txBody>
        </p:sp>
      </p:grpSp>
      <p:sp>
        <p:nvSpPr>
          <p:cNvPr id="234" name="Google Shape;234;p41"/>
          <p:cNvSpPr txBox="1"/>
          <p:nvPr/>
        </p:nvSpPr>
        <p:spPr>
          <a:xfrm>
            <a:off x="1179461" y="586263"/>
            <a:ext cx="6620488" cy="3924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Times New Roman"/>
              <a:buNone/>
            </a:pPr>
            <a:r>
              <a:rPr b="1" i="0" lang="bg" sz="2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Инвестиции по Програма „Развитие</a:t>
            </a:r>
            <a:r>
              <a:rPr b="1" i="0" lang="bg" sz="2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 регионите“</a:t>
            </a:r>
            <a:endParaRPr b="1" i="0" sz="21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5" name="Google Shape;235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37533" y="1033033"/>
            <a:ext cx="2430000" cy="182250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236" name="Google Shape;236;p41"/>
          <p:cNvPicPr preferRelativeResize="0"/>
          <p:nvPr/>
        </p:nvPicPr>
        <p:blipFill rotWithShape="1">
          <a:blip r:embed="rId5">
            <a:alphaModFix/>
          </a:blip>
          <a:srcRect b="5859" l="0" r="0" t="9231"/>
          <a:stretch/>
        </p:blipFill>
        <p:spPr>
          <a:xfrm>
            <a:off x="6523329" y="2961411"/>
            <a:ext cx="2457000" cy="213360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Ресурси – ProEUvaluesBG" id="242" name="Google Shape;242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1760" y="69798"/>
            <a:ext cx="2297906" cy="482471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42"/>
          <p:cNvSpPr txBox="1"/>
          <p:nvPr/>
        </p:nvSpPr>
        <p:spPr>
          <a:xfrm>
            <a:off x="357705" y="1306348"/>
            <a:ext cx="5130460" cy="28854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</a:pPr>
            <a:r>
              <a:rPr lang="bg" sz="14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Инвестиции в околната среда в град Ямбол</a:t>
            </a:r>
            <a:endParaRPr sz="1100"/>
          </a:p>
          <a:p>
            <a:pPr indent="0" lvl="0" marL="0" marR="0" rtl="0" algn="just">
              <a:spcBef>
                <a:spcPts val="900"/>
              </a:spcBef>
              <a:spcAft>
                <a:spcPts val="0"/>
              </a:spcAft>
              <a:buNone/>
            </a:pPr>
            <a:r>
              <a:rPr lang="bg" sz="14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Предвидени са мерки по възстановяване на естественото състояние на речното корито на р. Тунджа в квартал „Златен рог“ град Ямбол. Ще се изпълнят изкопни и насипни дейности за възстановяване на речното корито в частта, където се е образувал меандър, който допринася за задържане на вода и подкопаване на дигата на реката. Предвидените дейности са в съответствие със заложените приоритети на програма «Околна среда» за изпълнение на мерки за превенция и управление на риска от наводнения. В резултат ще бъде възстановено състояние на речното корито на р. Тунджа – меандър.</a:t>
            </a:r>
            <a:endParaRPr sz="14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244" name="Google Shape;244;p42"/>
          <p:cNvGrpSpPr/>
          <p:nvPr/>
        </p:nvGrpSpPr>
        <p:grpSpPr>
          <a:xfrm>
            <a:off x="6042509" y="3928766"/>
            <a:ext cx="2632218" cy="1264273"/>
            <a:chOff x="7466990" y="4419599"/>
            <a:chExt cx="3509624" cy="1685697"/>
          </a:xfrm>
        </p:grpSpPr>
        <p:sp>
          <p:nvSpPr>
            <p:cNvPr id="245" name="Google Shape;245;p42"/>
            <p:cNvSpPr/>
            <p:nvPr/>
          </p:nvSpPr>
          <p:spPr>
            <a:xfrm>
              <a:off x="7521678" y="4419599"/>
              <a:ext cx="3400249" cy="1447533"/>
            </a:xfrm>
            <a:prstGeom prst="roundRect">
              <a:avLst>
                <a:gd fmla="val 582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533400" sx="85000" rotWithShape="0" algn="tl" dir="2700000" dist="368300" sy="85000">
                <a:srgbClr val="000000">
                  <a:alpha val="4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Microsoft Yahe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6" name="Google Shape;246;p42"/>
            <p:cNvSpPr txBox="1"/>
            <p:nvPr/>
          </p:nvSpPr>
          <p:spPr>
            <a:xfrm>
              <a:off x="7562008" y="4497034"/>
              <a:ext cx="3211214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4E79"/>
                </a:buClr>
                <a:buSzPts val="1800"/>
                <a:buFont typeface="Times New Roman"/>
                <a:buNone/>
              </a:pPr>
              <a:r>
                <a:rPr b="1" lang="bg" sz="1800">
                  <a:solidFill>
                    <a:srgbClr val="1E4E7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Финансов ресурс по ПОС</a:t>
              </a:r>
              <a:endParaRPr b="1" i="0" sz="2100" u="none" cap="none" strike="noStrike">
                <a:solidFill>
                  <a:srgbClr val="1E4E7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7" name="Google Shape;247;p42"/>
            <p:cNvSpPr txBox="1"/>
            <p:nvPr/>
          </p:nvSpPr>
          <p:spPr>
            <a:xfrm>
              <a:off x="7466990" y="5274299"/>
              <a:ext cx="3509624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bg" sz="21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200 000 лв.</a:t>
              </a:r>
              <a:endParaRPr sz="1100"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Microsoft Yahei"/>
                <a:buNone/>
              </a:pPr>
              <a:r>
                <a:t/>
              </a:r>
              <a:endParaRPr b="1" sz="15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48" name="Google Shape;248;p42"/>
          <p:cNvSpPr txBox="1"/>
          <p:nvPr/>
        </p:nvSpPr>
        <p:spPr>
          <a:xfrm>
            <a:off x="185722" y="716272"/>
            <a:ext cx="7861712" cy="3924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bg" sz="2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Инвестиции по Програма „</a:t>
            </a:r>
            <a:r>
              <a:rPr b="1" lang="bg" sz="2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Околна среда“</a:t>
            </a:r>
            <a:endParaRPr b="1" sz="2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9" name="Google Shape;249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43978" y="1263227"/>
            <a:ext cx="3348000" cy="251100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3"/>
          <p:cNvSpPr txBox="1"/>
          <p:nvPr/>
        </p:nvSpPr>
        <p:spPr>
          <a:xfrm>
            <a:off x="393327" y="595522"/>
            <a:ext cx="2390215" cy="3924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2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Резюме на КИТИ</a:t>
            </a:r>
            <a:endParaRPr b="1" sz="2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5" name="Google Shape;255;p43"/>
          <p:cNvSpPr txBox="1"/>
          <p:nvPr/>
        </p:nvSpPr>
        <p:spPr>
          <a:xfrm>
            <a:off x="393327" y="1238435"/>
            <a:ext cx="8462639" cy="31854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bg" sz="14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Концепцията </a:t>
            </a:r>
            <a:r>
              <a:rPr b="1" lang="bg" sz="14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„Интегрирани инвестиции в зелена градска среда, устойчива мобилност и подобряване на достъпността за развитие на региона" </a:t>
            </a:r>
            <a:r>
              <a:rPr lang="bg" sz="14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включва инвестиции в подобряване и модернизиране на градската среда за създаване на съвременни условия на живот на населението, прилагане на устойчиви решения за достъпност и подобрена свързаност между всички сфери на обществения живот- образование, работа, социални услуги, разширяване на възможностите за отдих, спорт и туризъм, с акцент върху обучението и реализацията на младите хора в региона и създаване на условия за достоен начин на живот на възрастните хора.</a:t>
            </a:r>
            <a:endParaRPr sz="1100"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bg" sz="14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Проектното предложение обхваща инвестиции в образователна инфраструктура, подобряване на зелената градска среда чрез изграждане на зелени пространства за широко обществено ползване, подобряване на визуалните качества както на жилищните територии, така и на обособени паркови пространства, подходящи за развитие на устойчиви форми на туризъм и спорт, изграждане на нови транспортни комуникации, създаване на възможности за алтернативни и екологични форми на придвижване на населението чрез разширяване на велосипедната и пешеходна инфраструктура.</a:t>
            </a:r>
            <a:endParaRPr sz="14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descr="Ресурси – ProEUvaluesBG" id="256" name="Google Shape;256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1760" y="69798"/>
            <a:ext cx="2297906" cy="4824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xmlns:r="http://schemas.openxmlformats.org/officeDocument/2006/relationships" name="www.jpppt.com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