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3" r:id="rId4"/>
    <p:sldMasterId id="2147483684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6357eefd4_1_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c6357eefd4_1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6357eefd4_1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2c6357eefd4_1_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c6357eefd4_1_1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6357eefd4_1_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c6357eefd4_1_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c6357eefd4_1_17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6357eefd4_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2c6357eefd4_1_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c6357eefd4_1_1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b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6357eefd4_1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c6357eefd4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://www.1ppt.com/xiazai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51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 rotWithShape="1">
          <a:blip r:embed="rId2">
            <a:alphaModFix/>
          </a:blip>
          <a:srcRect b="0" l="0" r="-2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7"/>
          <p:cNvGrpSpPr/>
          <p:nvPr/>
        </p:nvGrpSpPr>
        <p:grpSpPr>
          <a:xfrm>
            <a:off x="1930796" y="60780"/>
            <a:ext cx="5508181" cy="5047707"/>
            <a:chOff x="146341" y="-223350"/>
            <a:chExt cx="6755245" cy="6411637"/>
          </a:xfrm>
        </p:grpSpPr>
        <p:sp>
          <p:nvSpPr>
            <p:cNvPr id="139" name="Google Shape;139;p27"/>
            <p:cNvSpPr/>
            <p:nvPr/>
          </p:nvSpPr>
          <p:spPr>
            <a:xfrm rot="2648372">
              <a:off x="1072586" y="730321"/>
              <a:ext cx="4474028" cy="4474028"/>
            </a:xfrm>
            <a:prstGeom prst="rect">
              <a:avLst/>
            </a:prstGeom>
            <a:noFill/>
            <a:ln cap="flat" cmpd="sng" w="38100">
              <a:solidFill>
                <a:srgbClr val="0037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7"/>
            <p:cNvSpPr/>
            <p:nvPr/>
          </p:nvSpPr>
          <p:spPr>
            <a:xfrm rot="2648372">
              <a:off x="1501313" y="788015"/>
              <a:ext cx="4474028" cy="4474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7"/>
            <p:cNvSpPr/>
            <p:nvPr/>
          </p:nvSpPr>
          <p:spPr>
            <a:xfrm rot="2648372">
              <a:off x="1313660" y="701733"/>
              <a:ext cx="4499505" cy="4545098"/>
            </a:xfrm>
            <a:prstGeom prst="rect">
              <a:avLst/>
            </a:prstGeom>
            <a:solidFill>
              <a:srgbClr val="FAFAFA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 type="title">
  <p:cSld name="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自定义版式">
  <p:cSld name="1_自定义版式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自定义版式">
  <p:cSld name="2_自定义版式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自定义版式">
  <p:cSld name="3_自定义版式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自定义版式">
  <p:cSld name="4_自定义版式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自定义版式">
  <p:cSld name="6_自定义版式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自定义版式">
  <p:cSld name="7_自定义版式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自定义版式">
  <p:cSld name="8_自定义版式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3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  <p:sp>
        <p:nvSpPr>
          <p:cNvPr id="178" name="Google Shape;178;p35"/>
          <p:cNvSpPr txBox="1"/>
          <p:nvPr/>
        </p:nvSpPr>
        <p:spPr>
          <a:xfrm>
            <a:off x="173478" y="5054677"/>
            <a:ext cx="918102" cy="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bg" sz="100" u="sng" cap="none" strike="noStrik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/>
              </a:rPr>
              <a:t>PPT下载</a:t>
            </a:r>
            <a:r>
              <a:rPr b="0" i="0" lang="bg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http://www.1ppt.com/xiazai/</a:t>
            </a:r>
            <a:endParaRPr sz="1100"/>
          </a:p>
        </p:txBody>
      </p:sp>
    </p:spTree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自定义版式">
  <p:cSld name="9_自定义版式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自定义版式">
  <p:cSld name="5_自定义版式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242647" y="92609"/>
            <a:ext cx="8679898" cy="543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None/>
              <a:defRPr b="0" sz="4100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8"/>
          <p:cNvSpPr/>
          <p:nvPr/>
        </p:nvSpPr>
        <p:spPr>
          <a:xfrm>
            <a:off x="265508" y="848693"/>
            <a:ext cx="2670575" cy="4051921"/>
          </a:xfrm>
          <a:prstGeom prst="roundRect">
            <a:avLst>
              <a:gd fmla="val 3968" name="adj"/>
            </a:avLst>
          </a:prstGeom>
          <a:solidFill>
            <a:srgbClr val="596D7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2" name="Google Shape;192;p38"/>
          <p:cNvSpPr/>
          <p:nvPr/>
        </p:nvSpPr>
        <p:spPr>
          <a:xfrm>
            <a:off x="398950" y="1010625"/>
            <a:ext cx="115401" cy="37614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3" name="Google Shape;193;p38"/>
          <p:cNvSpPr/>
          <p:nvPr/>
        </p:nvSpPr>
        <p:spPr>
          <a:xfrm rot="5400000">
            <a:off x="2292883" y="957490"/>
            <a:ext cx="514387" cy="513861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icrosoft Yahei"/>
              <a:buNone/>
            </a:pPr>
            <a:r>
              <a:t/>
            </a:r>
            <a:endParaRPr b="0" i="0" sz="1000" u="none" cap="none" strike="noStrike">
              <a:solidFill>
                <a:srgbClr val="262626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533778" y="1227911"/>
            <a:ext cx="1674186" cy="392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533778" y="1595597"/>
            <a:ext cx="167418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1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540922" y="4356329"/>
            <a:ext cx="1674000" cy="230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None/>
            </a:pPr>
            <a:r>
              <a:rPr b="0" i="0" lang="bg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Wowtemplates.in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540922" y="3337743"/>
            <a:ext cx="2037972" cy="10387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icrosoft Yahei"/>
              <a:buNone/>
            </a:pPr>
            <a:r>
              <a:rPr b="1" i="0" lang="bg" sz="21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FREE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Microsoft Yahei"/>
              <a:buNone/>
            </a:pPr>
            <a:r>
              <a:rPr b="1" i="0" lang="bg" sz="21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PPT TEMPLATES</a:t>
            </a:r>
            <a:endParaRPr sz="110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39"/>
          <p:cNvGrpSpPr/>
          <p:nvPr/>
        </p:nvGrpSpPr>
        <p:grpSpPr>
          <a:xfrm>
            <a:off x="155227" y="618008"/>
            <a:ext cx="6347241" cy="4126015"/>
            <a:chOff x="444878" y="567890"/>
            <a:chExt cx="8771860" cy="5555480"/>
          </a:xfrm>
        </p:grpSpPr>
        <p:sp>
          <p:nvSpPr>
            <p:cNvPr id="203" name="Google Shape;203;p39"/>
            <p:cNvSpPr/>
            <p:nvPr/>
          </p:nvSpPr>
          <p:spPr>
            <a:xfrm>
              <a:off x="444878" y="567890"/>
              <a:ext cx="8771860" cy="5555480"/>
            </a:xfrm>
            <a:prstGeom prst="rect">
              <a:avLst/>
            </a:prstGeom>
            <a:solidFill>
              <a:srgbClr val="F8F7F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Google Shape;204;p39"/>
            <p:cNvSpPr txBox="1"/>
            <p:nvPr/>
          </p:nvSpPr>
          <p:spPr>
            <a:xfrm>
              <a:off x="673450" y="1724786"/>
              <a:ext cx="6277965" cy="19580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bg" sz="15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Концепция за интегрирани териториални инвестиции (КИТИ)</a:t>
              </a:r>
              <a:br>
                <a:rPr b="0" i="0" lang="bg" sz="15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b="1" i="0" lang="bg" sz="15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№ BG16FFPR003-2.001-0161 „Интегрирани инвестиции в зелена градска среда, устойчива мобилност и подобряване на достъпността за развитие на региона“</a:t>
              </a:r>
              <a:endPara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39"/>
            <p:cNvSpPr txBox="1"/>
            <p:nvPr/>
          </p:nvSpPr>
          <p:spPr>
            <a:xfrm>
              <a:off x="1120984" y="1143804"/>
              <a:ext cx="5382898" cy="354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bg" sz="1200" u="sng" cap="none" strike="noStrike">
                  <a:solidFill>
                    <a:srgbClr val="21331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Регионален съвет за развитие на Югоизточен регион</a:t>
              </a:r>
              <a:endParaRPr b="1" i="0" sz="1200" u="sng" cap="none" strike="noStrike">
                <a:solidFill>
                  <a:srgbClr val="21331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39"/>
            <p:cNvSpPr txBox="1"/>
            <p:nvPr/>
          </p:nvSpPr>
          <p:spPr>
            <a:xfrm>
              <a:off x="700517" y="4073110"/>
              <a:ext cx="6277964" cy="166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 размер на БФП: </a:t>
              </a:r>
              <a:r>
                <a:rPr b="1" i="0" lang="bg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49 500 000 лв.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Водещ партньор/Кандидат:</a:t>
              </a:r>
              <a:r>
                <a:rPr b="0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b="1" i="0" lang="bg" sz="14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Община Ямбол</a:t>
              </a:r>
              <a:endParaRPr sz="1100"/>
            </a:p>
            <a:p>
              <a:pPr indent="0" lvl="0" marL="0" marR="0" rtl="0" algn="just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3F3F3F"/>
                </a:buClr>
                <a:buSzPts val="1400"/>
                <a:buFont typeface="Arial"/>
                <a:buNone/>
              </a:pPr>
              <a:r>
                <a:rPr b="1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Партньори:</a:t>
              </a:r>
              <a:r>
                <a:rPr b="0" i="0" lang="bg" sz="1400" u="none" cap="none" strike="noStrike">
                  <a:solidFill>
                    <a:srgbClr val="3F3F3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Община Сливен, Община Тунджа, Агенция пътна инфраструктура, Тракийски университет Стара Загора</a:t>
              </a:r>
              <a:endParaRPr b="0" i="0" sz="14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Ресурси – ProEUvaluesBG" id="207" name="Google Shape;20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529" y="8372"/>
            <a:ext cx="2297906" cy="482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39"/>
          <p:cNvGrpSpPr/>
          <p:nvPr/>
        </p:nvGrpSpPr>
        <p:grpSpPr>
          <a:xfrm>
            <a:off x="4980112" y="3762660"/>
            <a:ext cx="3999935" cy="438581"/>
            <a:chOff x="5814629" y="5508220"/>
            <a:chExt cx="5333247" cy="584775"/>
          </a:xfrm>
        </p:grpSpPr>
        <p:sp>
          <p:nvSpPr>
            <p:cNvPr id="209" name="Google Shape;209;p39"/>
            <p:cNvSpPr/>
            <p:nvPr/>
          </p:nvSpPr>
          <p:spPr>
            <a:xfrm>
              <a:off x="6269168" y="5508220"/>
              <a:ext cx="48787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bg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Място на изпълнение: </a:t>
              </a:r>
              <a:endParaRPr sz="11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" sz="1200">
                  <a:solidFill>
                    <a:srgbClr val="034EA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Община Ямбол, Община Тунджа, Община Сливен</a:t>
              </a:r>
              <a:endParaRPr b="1" sz="1200">
                <a:solidFill>
                  <a:srgbClr val="034EA2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descr="black Google Maps pin PNG transparent image download, size: 686x980px" id="210" name="Google Shape;210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14629" y="5568685"/>
              <a:ext cx="356828" cy="5097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Google Shape;21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8302" y="1112367"/>
            <a:ext cx="3762733" cy="23752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17" name="Google Shape;21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/>
          <p:nvPr/>
        </p:nvSpPr>
        <p:spPr>
          <a:xfrm>
            <a:off x="5742967" y="471722"/>
            <a:ext cx="3024216" cy="4377291"/>
          </a:xfrm>
          <a:prstGeom prst="rect">
            <a:avLst/>
          </a:prstGeom>
          <a:solidFill>
            <a:srgbClr val="F8F7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426225" y="1203408"/>
            <a:ext cx="5686051" cy="371640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изграждане на комбинирани пешеходни и вело алеи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Изграждане на пешеходен мост над река Тунджа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Дейности по устойчива мобилност в градска среда - Подобряване на достъпността на спирки и довеждаща инфраструктура в гр. Ямбол;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велосипедна и пешеходна мрежа на територията на община Тунджа;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 на Дом за стари хора „Св. Архангел Михаил“, гр.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зелена градска среда, чрез обособяване на паркови зони и зони за отдих и спорт в град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Изграждане на паркова среда в Опитно поле Ямбол;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Рехабилитация, благоустрояване и облагородяване на обществени зелени площи и междублокови пространства в гр. Сливен;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860807" y="725604"/>
            <a:ext cx="662048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„Развитие</a:t>
            </a: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регионите“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2519" y="1098289"/>
            <a:ext cx="2313167" cy="15590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netnews.bg/wp-content/uploads/2022/02/%D0%9E%D0%BF%D0%B8%D1%82%D0%BD%D0%BE-%D0%BF%D0%BE%D0%BB%D0%B5-784x1024.jpg" id="222" name="Google Shape;222;p40"/>
          <p:cNvPicPr preferRelativeResize="0"/>
          <p:nvPr/>
        </p:nvPicPr>
        <p:blipFill rotWithShape="1">
          <a:blip r:embed="rId5">
            <a:alphaModFix/>
          </a:blip>
          <a:srcRect b="37852" l="0" r="0" t="0"/>
          <a:stretch/>
        </p:blipFill>
        <p:spPr>
          <a:xfrm>
            <a:off x="6200521" y="2728144"/>
            <a:ext cx="2700000" cy="21916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28" name="Google Shape;2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1"/>
          <p:cNvSpPr txBox="1"/>
          <p:nvPr/>
        </p:nvSpPr>
        <p:spPr>
          <a:xfrm>
            <a:off x="480118" y="986833"/>
            <a:ext cx="5686051" cy="3347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и обновяване на ДГ „Свобода“ гр.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и обновяване на ДГ “Радост“ гр. Ямбол;	</a:t>
            </a: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Модернизиране на Общински детски комплекс град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Ремонт и укрепване на Факултет „Техника и технологии“ към Тракийски университет „Стара Загора“;			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Облагородяване на терени на „Бивши Пехотински казарми“ гр. Ямбол;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Подобряване на спортната инфраструктура в град Ямбол;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Насърчаване на екотуризма в местността Бакаджика;		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Облагородяване на терени на местност Бакаджика за насърчаване развитието на екотуризма и културния туризъм на територията на Община „Тунджа“;	</a:t>
            </a:r>
            <a:endParaRPr sz="1100"/>
          </a:p>
          <a:p>
            <a:pPr indent="-222250" lvl="0" marL="215900" marR="0" rtl="0" algn="l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lang="bg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на пътната инфраструктура и създаване на функционални връзки в град Ямбол.</a:t>
            </a:r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0" name="Google Shape;230;p41"/>
          <p:cNvGrpSpPr/>
          <p:nvPr/>
        </p:nvGrpSpPr>
        <p:grpSpPr>
          <a:xfrm>
            <a:off x="3533950" y="4333903"/>
            <a:ext cx="2632218" cy="769831"/>
            <a:chOff x="7412803" y="4419599"/>
            <a:chExt cx="3509624" cy="1447533"/>
          </a:xfrm>
        </p:grpSpPr>
        <p:sp>
          <p:nvSpPr>
            <p:cNvPr id="231" name="Google Shape;231;p41"/>
            <p:cNvSpPr/>
            <p:nvPr/>
          </p:nvSpPr>
          <p:spPr>
            <a:xfrm>
              <a:off x="7521678" y="4419599"/>
              <a:ext cx="3400249" cy="1447533"/>
            </a:xfrm>
            <a:prstGeom prst="roundRect">
              <a:avLst>
                <a:gd fmla="val 582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33400" sx="85000" rotWithShape="0" algn="tl" dir="2700000" dist="368300" sy="85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2" name="Google Shape;232;p41"/>
            <p:cNvSpPr txBox="1"/>
            <p:nvPr/>
          </p:nvSpPr>
          <p:spPr>
            <a:xfrm>
              <a:off x="7562008" y="4497034"/>
              <a:ext cx="3211214" cy="520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400"/>
                <a:buFont typeface="Times New Roman"/>
                <a:buNone/>
              </a:pPr>
              <a:r>
                <a:rPr b="1" lang="bg" sz="1400">
                  <a:solidFill>
                    <a:srgbClr val="1E4E7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Финансов ресурс по ПРР</a:t>
              </a:r>
              <a:endParaRPr b="1" i="0" sz="15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3" name="Google Shape;233;p41"/>
            <p:cNvSpPr txBox="1"/>
            <p:nvPr/>
          </p:nvSpPr>
          <p:spPr>
            <a:xfrm>
              <a:off x="7412803" y="5071635"/>
              <a:ext cx="3509624" cy="73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100"/>
                <a:buFont typeface="Times New Roman"/>
                <a:buNone/>
              </a:pPr>
              <a:r>
                <a:rPr b="1" i="0" lang="bg" sz="2100" u="none" cap="none" strike="noStrik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49 300 000 лв.</a:t>
              </a:r>
              <a:endParaRPr sz="1100"/>
            </a:p>
          </p:txBody>
        </p:sp>
      </p:grpSp>
      <p:sp>
        <p:nvSpPr>
          <p:cNvPr id="234" name="Google Shape;234;p41"/>
          <p:cNvSpPr txBox="1"/>
          <p:nvPr/>
        </p:nvSpPr>
        <p:spPr>
          <a:xfrm>
            <a:off x="1179461" y="586263"/>
            <a:ext cx="662048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„Развитие</a:t>
            </a: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регионите“</a:t>
            </a:r>
            <a:endParaRPr b="1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7533" y="1033033"/>
            <a:ext cx="2430000" cy="1822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6" name="Google Shape;236;p41"/>
          <p:cNvPicPr preferRelativeResize="0"/>
          <p:nvPr/>
        </p:nvPicPr>
        <p:blipFill rotWithShape="1">
          <a:blip r:embed="rId5">
            <a:alphaModFix/>
          </a:blip>
          <a:srcRect b="5859" l="0" r="0" t="9231"/>
          <a:stretch/>
        </p:blipFill>
        <p:spPr>
          <a:xfrm>
            <a:off x="6523329" y="2961411"/>
            <a:ext cx="2457000" cy="2133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Ресурси – ProEUvaluesBG" id="242" name="Google Shape;24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2"/>
          <p:cNvSpPr txBox="1"/>
          <p:nvPr/>
        </p:nvSpPr>
        <p:spPr>
          <a:xfrm>
            <a:off x="357705" y="1306348"/>
            <a:ext cx="5130460" cy="28854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⮚"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Инвестиции в околната среда в град Ямбол</a:t>
            </a:r>
            <a:endParaRPr sz="1100"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Предвидени са мерки по възстановяване на естественото състояние на речното корито на р. Тунджа в квартал „Златен рог“ град Ямбол. Ще се изпълнят изкопни и насипни дейности за възстановяване на речното корито в частта, където се е образувал меандър, който допринася за задържане на вода и подкопаване на дигата на реката. Предвидените дейности са в съответствие със заложените приоритети на програма «Околна среда» за изпълнение на мерки за превенция и управление на риска от наводнения. В резултат ще бъде възстановено състояние на речното корито на р. Тунджа – меандър.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44" name="Google Shape;244;p42"/>
          <p:cNvGrpSpPr/>
          <p:nvPr/>
        </p:nvGrpSpPr>
        <p:grpSpPr>
          <a:xfrm>
            <a:off x="6042509" y="3928766"/>
            <a:ext cx="2632218" cy="1264273"/>
            <a:chOff x="7466990" y="4419599"/>
            <a:chExt cx="3509624" cy="1685697"/>
          </a:xfrm>
        </p:grpSpPr>
        <p:sp>
          <p:nvSpPr>
            <p:cNvPr id="245" name="Google Shape;245;p42"/>
            <p:cNvSpPr/>
            <p:nvPr/>
          </p:nvSpPr>
          <p:spPr>
            <a:xfrm>
              <a:off x="7521678" y="4419599"/>
              <a:ext cx="3400249" cy="1447533"/>
            </a:xfrm>
            <a:prstGeom prst="roundRect">
              <a:avLst>
                <a:gd fmla="val 5824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33400" sx="85000" rotWithShape="0" algn="tl" dir="2700000" dist="368300" sy="85000">
                <a:srgbClr val="000000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Microsoft Yahe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" name="Google Shape;246;p42"/>
            <p:cNvSpPr txBox="1"/>
            <p:nvPr/>
          </p:nvSpPr>
          <p:spPr>
            <a:xfrm>
              <a:off x="7562008" y="4497034"/>
              <a:ext cx="32112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800"/>
                <a:buFont typeface="Times New Roman"/>
                <a:buNone/>
              </a:pPr>
              <a:r>
                <a:rPr b="1" lang="bg" sz="1800">
                  <a:solidFill>
                    <a:srgbClr val="1E4E7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Финансов ресурс по ПОС</a:t>
              </a:r>
              <a:endParaRPr b="1" i="0" sz="2100" u="none" cap="none" strike="noStrike">
                <a:solidFill>
                  <a:srgbClr val="1E4E79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" name="Google Shape;247;p42"/>
            <p:cNvSpPr txBox="1"/>
            <p:nvPr/>
          </p:nvSpPr>
          <p:spPr>
            <a:xfrm>
              <a:off x="7466990" y="5274299"/>
              <a:ext cx="350962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bg" sz="210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200 000 лв.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Microsoft Yahei"/>
                <a:buNone/>
              </a:pPr>
              <a:r>
                <a:t/>
              </a:r>
              <a:endParaRPr b="1" sz="1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48" name="Google Shape;248;p42"/>
          <p:cNvSpPr txBox="1"/>
          <p:nvPr/>
        </p:nvSpPr>
        <p:spPr>
          <a:xfrm>
            <a:off x="185722" y="716272"/>
            <a:ext cx="786171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bg" sz="2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 по Програма „</a:t>
            </a:r>
            <a:r>
              <a:rPr b="1"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Околна среда“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978" y="1263227"/>
            <a:ext cx="3348000" cy="25110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/>
        </p:nvSpPr>
        <p:spPr>
          <a:xfrm>
            <a:off x="393327" y="595522"/>
            <a:ext cx="239021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Резюме на КИТИ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43"/>
          <p:cNvSpPr txBox="1"/>
          <p:nvPr/>
        </p:nvSpPr>
        <p:spPr>
          <a:xfrm>
            <a:off x="393327" y="1238435"/>
            <a:ext cx="8462639" cy="31854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Концепцията </a:t>
            </a:r>
            <a:r>
              <a:rPr b="1"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„Интегрирани инвестиции в зелена градска среда, устойчива мобилност и подобряване на достъпността за развитие на региона" </a:t>
            </a: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включва инвестиции в подобряване и модернизиране на градската среда за създаване на съвременни условия на живот на населението, прилагане на устойчиви решения за достъпност и подобрена свързаност между всички сфери на обществения живот- образование, работа, социални услуги, разширяване на възможностите за отдих, спорт и туризъм, с акцент върху обучението и реализацията на младите хора в региона и създаване на условия за достоен начин на живот на възрастните хора.</a:t>
            </a:r>
            <a:endParaRPr sz="11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Проектното предложение обхваща инвестиции в образователна инфраструктура, подобряване на зелената градска среда чрез изграждане на зелени пространства за широко обществено ползване, подобряване на визуалните качества както на жилищните територии, така и на обособени паркови пространства, подходящи за развитие на устойчиви форми на туризъм и спорт, изграждане на нови транспортни комуникации, създаване на възможности за алтернативни и екологични форми на придвижване на населението чрез разширяване на велосипедната и пешеходна инфраструктура.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Ресурси – ProEUvaluesBG" id="256" name="Google Shape;25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1760" y="69798"/>
            <a:ext cx="2297906" cy="48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