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86" r:id="rId4"/>
    <p:sldId id="270" r:id="rId5"/>
    <p:sldId id="294" r:id="rId6"/>
    <p:sldId id="273" r:id="rId7"/>
    <p:sldId id="274" r:id="rId8"/>
    <p:sldId id="295" r:id="rId9"/>
    <p:sldId id="276" r:id="rId10"/>
    <p:sldId id="277" r:id="rId11"/>
    <p:sldId id="296" r:id="rId12"/>
    <p:sldId id="278" r:id="rId13"/>
    <p:sldId id="257" r:id="rId14"/>
    <p:sldId id="281" r:id="rId15"/>
    <p:sldId id="280" r:id="rId16"/>
    <p:sldId id="260" r:id="rId17"/>
    <p:sldId id="261" r:id="rId18"/>
    <p:sldId id="263" r:id="rId19"/>
    <p:sldId id="264" r:id="rId20"/>
    <p:sldId id="266" r:id="rId21"/>
    <p:sldId id="297" r:id="rId22"/>
    <p:sldId id="299" r:id="rId23"/>
    <p:sldId id="298" r:id="rId24"/>
  </p:sldIdLst>
  <p:sldSz cx="9144000" cy="6858000" type="screen4x3"/>
  <p:notesSz cx="6858000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003366"/>
    <a:srgbClr val="040A86"/>
    <a:srgbClr val="040976"/>
    <a:srgbClr val="000099"/>
    <a:srgbClr val="FFCCCC"/>
    <a:srgbClr val="003399"/>
    <a:srgbClr val="3366CC"/>
    <a:srgbClr val="004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0480729382512"/>
          <c:y val="6.9730586370839939E-2"/>
          <c:w val="0.8627478242851222"/>
          <c:h val="0.67747632089467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Sheet1!$E$162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325667856058017E-2"/>
                  <c:y val="-5.442175973798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A5-4E0A-BE24-7BAE53FE7B35}"/>
                </c:ext>
              </c:extLst>
            </c:dLbl>
            <c:dLbl>
              <c:idx val="1"/>
              <c:layout>
                <c:manualLayout>
                  <c:x val="2.1893811222940106E-2"/>
                  <c:y val="-6.279433815921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A5-4E0A-BE24-7BAE53FE7B35}"/>
                </c:ext>
              </c:extLst>
            </c:dLbl>
            <c:numFmt formatCode="#,##0" sourceLinked="0"/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Sheet1!$D$163:$D$164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Sheet1!$E$163:$E$164</c:f>
              <c:numCache>
                <c:formatCode>General</c:formatCode>
                <c:ptCount val="2"/>
                <c:pt idx="0">
                  <c:v>81136</c:v>
                </c:pt>
                <c:pt idx="1">
                  <c:v>78418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5-4E0A-BE24-7BAE53FE7B35}"/>
            </c:ext>
          </c:extLst>
        </c:ser>
        <c:ser>
          <c:idx val="1"/>
          <c:order val="1"/>
          <c:tx>
            <c:strRef>
              <c:f>Sheet1!$F$162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083192345234029E-2"/>
                  <c:y val="-4.604918131675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A5-4E0A-BE24-7BAE53FE7B35}"/>
                </c:ext>
              </c:extLst>
            </c:dLbl>
            <c:dLbl>
              <c:idx val="1"/>
              <c:layout>
                <c:manualLayout>
                  <c:x val="2.6272573467528031E-2"/>
                  <c:y val="-5.023547052737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A5-4E0A-BE24-7BAE53FE7B35}"/>
                </c:ext>
              </c:extLst>
            </c:dLbl>
            <c:numFmt formatCode="#,##0" sourceLinked="0"/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Sheet1!$D$163:$D$164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Sheet1!$F$163:$F$164</c:f>
              <c:numCache>
                <c:formatCode>General</c:formatCode>
                <c:ptCount val="2"/>
                <c:pt idx="0">
                  <c:v>39033</c:v>
                </c:pt>
                <c:pt idx="1">
                  <c:v>38287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A5-4E0A-BE24-7BAE53FE7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gapDepth val="76"/>
        <c:shape val="cylinder"/>
        <c:axId val="63003264"/>
        <c:axId val="63017344"/>
        <c:axId val="0"/>
      </c:bar3DChart>
      <c:catAx>
        <c:axId val="630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63017344"/>
        <c:crosses val="autoZero"/>
        <c:auto val="1"/>
        <c:lblAlgn val="ctr"/>
        <c:lblOffset val="100"/>
        <c:noMultiLvlLbl val="0"/>
      </c:catAx>
      <c:valAx>
        <c:axId val="63017344"/>
        <c:scaling>
          <c:orientation val="minMax"/>
          <c:max val="15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63003264"/>
        <c:crosses val="autoZero"/>
        <c:crossBetween val="between"/>
        <c:minorUnit val="50000"/>
      </c:valAx>
    </c:plotArea>
    <c:legend>
      <c:legendPos val="b"/>
      <c:layout>
        <c:manualLayout>
          <c:xMode val="edge"/>
          <c:yMode val="edge"/>
          <c:x val="0.28514317586329641"/>
          <c:y val="0.88295244393975314"/>
          <c:w val="0.41918829647181088"/>
          <c:h val="0.11097364512548609"/>
        </c:manualLayout>
      </c:layout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37057962033954E-2"/>
          <c:y val="7.1359065844956215E-2"/>
          <c:w val="0.86905512931560946"/>
          <c:h val="0.588878164422995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T_23_2!$D$202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77-4186-9ACF-38414FB0DEA1}"/>
                </c:ext>
              </c:extLst>
            </c:dLbl>
            <c:dLbl>
              <c:idx val="1"/>
              <c:layout>
                <c:manualLayout>
                  <c:x val="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7-4186-9ACF-38414FB0DEA1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T_23_2!$C$203:$C$204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T_23_2!$D$203:$D$204</c:f>
              <c:numCache>
                <c:formatCode>General</c:formatCode>
                <c:ptCount val="2"/>
                <c:pt idx="0">
                  <c:v>1582</c:v>
                </c:pt>
                <c:pt idx="1">
                  <c:v>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7-4186-9ACF-38414FB0DEA1}"/>
            </c:ext>
          </c:extLst>
        </c:ser>
        <c:ser>
          <c:idx val="1"/>
          <c:order val="1"/>
          <c:tx>
            <c:strRef>
              <c:f>T_23_2!$E$202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1111111111116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7-4186-9ACF-38414FB0DEA1}"/>
                </c:ext>
              </c:extLst>
            </c:dLbl>
            <c:dLbl>
              <c:idx val="1"/>
              <c:layout>
                <c:manualLayout>
                  <c:x val="4.1666666666666768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77-4186-9ACF-38414FB0DEA1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T_23_2!$C$203:$C$204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T_23_2!$E$203:$E$204</c:f>
              <c:numCache>
                <c:formatCode>General</c:formatCode>
                <c:ptCount val="2"/>
                <c:pt idx="0">
                  <c:v>308</c:v>
                </c:pt>
                <c:pt idx="1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77-4186-9ACF-38414FB0D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12"/>
        <c:shape val="cylinder"/>
        <c:axId val="79746176"/>
        <c:axId val="79747712"/>
        <c:axId val="0"/>
      </c:bar3DChart>
      <c:catAx>
        <c:axId val="797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bg-BG"/>
          </a:p>
        </c:txPr>
        <c:crossAx val="79747712"/>
        <c:crosses val="autoZero"/>
        <c:auto val="1"/>
        <c:lblAlgn val="ctr"/>
        <c:lblOffset val="100"/>
        <c:noMultiLvlLbl val="0"/>
      </c:catAx>
      <c:valAx>
        <c:axId val="7974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797461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983991925442564E-2"/>
          <c:y val="6.2678062678062682E-2"/>
          <c:w val="0.88522955411429993"/>
          <c:h val="0.68900682414698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'2019'!$K$89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6-49EC-BE7E-205A22D0E278}"/>
                </c:ext>
              </c:extLst>
            </c:dLbl>
            <c:dLbl>
              <c:idx val="1"/>
              <c:layout>
                <c:manualLayout>
                  <c:x val="2.5000000000000001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6-49EC-BE7E-205A22D0E278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'2019'!$J$90:$J$91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'2019'!$K$90:$K$91</c:f>
              <c:numCache>
                <c:formatCode>0</c:formatCode>
                <c:ptCount val="2"/>
                <c:pt idx="0">
                  <c:v>606</c:v>
                </c:pt>
                <c:pt idx="1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6-49EC-BE7E-205A22D0E278}"/>
            </c:ext>
          </c:extLst>
        </c:ser>
        <c:ser>
          <c:idx val="1"/>
          <c:order val="1"/>
          <c:tx>
            <c:strRef>
              <c:f>'2019'!$L$89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6-49EC-BE7E-205A22D0E278}"/>
                </c:ext>
              </c:extLst>
            </c:dLbl>
            <c:dLbl>
              <c:idx val="1"/>
              <c:layout>
                <c:manualLayout>
                  <c:x val="1.66666666666666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6-49EC-BE7E-205A22D0E278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'2019'!$J$90:$J$91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'2019'!$L$90:$L$91</c:f>
              <c:numCache>
                <c:formatCode>0</c:formatCode>
                <c:ptCount val="2"/>
                <c:pt idx="0">
                  <c:v>330</c:v>
                </c:pt>
                <c:pt idx="1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6-49EC-BE7E-205A22D0E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82223488"/>
        <c:axId val="82225024"/>
        <c:axId val="0"/>
      </c:bar3DChart>
      <c:catAx>
        <c:axId val="822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82225024"/>
        <c:crosses val="autoZero"/>
        <c:auto val="1"/>
        <c:lblAlgn val="ctr"/>
        <c:lblOffset val="100"/>
        <c:noMultiLvlLbl val="0"/>
      </c:catAx>
      <c:valAx>
        <c:axId val="8222502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82223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706949099876371"/>
          <c:y val="0.88327506561679792"/>
          <c:w val="0.44586101800247263"/>
          <c:h val="0.1167249343832021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  <a:sp3d/>
      </c:spPr>
    </c:sideWall>
    <c:backWall>
      <c:thickness val="0"/>
      <c:spPr>
        <a:noFill/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0.12384497698493174"/>
          <c:y val="3.5058438208044509E-2"/>
          <c:w val="0.83218600479130544"/>
          <c:h val="0.83402502037672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Sheet1!$C$50</c:f>
              <c:strCache>
                <c:ptCount val="1"/>
                <c:pt idx="0">
                  <c:v> 2020 г.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2B-4ECD-A6DF-CF2A67FBD490}"/>
              </c:ext>
            </c:extLst>
          </c:dPt>
          <c:dLbls>
            <c:dLbl>
              <c:idx val="0"/>
              <c:layout>
                <c:manualLayout>
                  <c:x val="5.3522483243313591E-3"/>
                  <c:y val="-3.6639572024943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B-4ECD-A6DF-CF2A67FBD490}"/>
                </c:ext>
              </c:extLst>
            </c:dLbl>
            <c:dLbl>
              <c:idx val="1"/>
              <c:layout>
                <c:manualLayout>
                  <c:x val="2.1251512982364808E-2"/>
                  <c:y val="-3.6639572024943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B-4ECD-A6DF-CF2A67FBD490}"/>
                </c:ext>
              </c:extLst>
            </c:dLbl>
            <c:dLbl>
              <c:idx val="2"/>
              <c:layout>
                <c:manualLayout>
                  <c:x val="1.2278628177518024E-2"/>
                  <c:y val="-3.3821150913348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2B-4ECD-A6DF-CF2A67FBD490}"/>
                </c:ext>
              </c:extLst>
            </c:dLbl>
            <c:spPr>
              <a:noFill/>
              <a:ln w="2539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Sheet1!$D$49:$F$49</c:f>
              <c:strCache>
                <c:ptCount val="3"/>
                <c:pt idx="0">
                  <c:v>ПТП</c:v>
                </c:pt>
                <c:pt idx="1">
                  <c:v>Загинали</c:v>
                </c:pt>
                <c:pt idx="2">
                  <c:v>Ранени</c:v>
                </c:pt>
              </c:strCache>
            </c:strRef>
          </c:cat>
          <c:val>
            <c:numRef>
              <c:f>Sheet1!$D$50:$F$50</c:f>
              <c:numCache>
                <c:formatCode>General</c:formatCode>
                <c:ptCount val="3"/>
                <c:pt idx="0">
                  <c:v>5710</c:v>
                </c:pt>
                <c:pt idx="1">
                  <c:v>463</c:v>
                </c:pt>
                <c:pt idx="2">
                  <c:v>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2B-4ECD-A6DF-CF2A67FBD490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650132414208725E-2"/>
                  <c:y val="-3.3821150913348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2B-4ECD-A6DF-CF2A67FBD490}"/>
                </c:ext>
              </c:extLst>
            </c:dLbl>
            <c:dLbl>
              <c:idx val="1"/>
              <c:layout>
                <c:manualLayout>
                  <c:x val="2.3770156829569858E-2"/>
                  <c:y val="-3.9458000642246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2B-4ECD-A6DF-CF2A67FBD490}"/>
                </c:ext>
              </c:extLst>
            </c:dLbl>
            <c:dLbl>
              <c:idx val="2"/>
              <c:layout>
                <c:manualLayout>
                  <c:x val="3.2743008473381401E-2"/>
                  <c:y val="-3.1002721670569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2B-4ECD-A6DF-CF2A67FBD490}"/>
                </c:ext>
              </c:extLst>
            </c:dLbl>
            <c:spPr>
              <a:noFill/>
              <a:ln w="2539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Sheet1!$D$49:$F$49</c:f>
              <c:strCache>
                <c:ptCount val="3"/>
                <c:pt idx="0">
                  <c:v>ПТП</c:v>
                </c:pt>
                <c:pt idx="1">
                  <c:v>Загинали</c:v>
                </c:pt>
                <c:pt idx="2">
                  <c:v>Ранени</c:v>
                </c:pt>
              </c:strCache>
            </c:strRef>
          </c:cat>
          <c:val>
            <c:numRef>
              <c:f>Sheet1!$D$51:$F$51</c:f>
              <c:numCache>
                <c:formatCode>General</c:formatCode>
                <c:ptCount val="3"/>
                <c:pt idx="0">
                  <c:v>6080</c:v>
                </c:pt>
                <c:pt idx="1">
                  <c:v>560</c:v>
                </c:pt>
                <c:pt idx="2">
                  <c:v>7610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2B-4ECD-A6DF-CF2A67FBD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shape val="cylinder"/>
        <c:axId val="93966336"/>
        <c:axId val="93967872"/>
        <c:axId val="0"/>
      </c:bar3DChart>
      <c:catAx>
        <c:axId val="9396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93967872"/>
        <c:crosses val="autoZero"/>
        <c:auto val="1"/>
        <c:lblAlgn val="ctr"/>
        <c:lblOffset val="100"/>
        <c:noMultiLvlLbl val="0"/>
      </c:catAx>
      <c:valAx>
        <c:axId val="9396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  <c:crossAx val="93966336"/>
        <c:crosses val="autoZero"/>
        <c:crossBetween val="between"/>
        <c:majorUnit val="2000"/>
      </c:valAx>
      <c:spPr>
        <a:noFill/>
        <a:ln w="25397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bg-BG"/>
          </a:p>
        </c:txPr>
      </c:legendEntry>
      <c:layout>
        <c:manualLayout>
          <c:xMode val="edge"/>
          <c:yMode val="edge"/>
          <c:x val="0.11197831271684856"/>
          <c:y val="0.94187934317097433"/>
          <c:w val="0.75993685842650449"/>
          <c:h val="5.8120656829025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>
      <a:innerShdw blurRad="114300">
        <a:prstClr val="black"/>
      </a:innerShdw>
      <a:softEdge rad="127000"/>
    </a:effectLst>
    <a:scene3d>
      <a:camera prst="orthographicFront"/>
      <a:lightRig rig="threePt" dir="t"/>
    </a:scene3d>
    <a:sp3d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81142086140163E-2"/>
          <c:y val="7.4068602249461088E-2"/>
          <c:w val="0.80969338754953968"/>
          <c:h val="0.791002966933909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2 in Microsoft Word]Sheet1'!$C$50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  <a:alpha val="92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3522483243313591E-3"/>
                  <c:y val="-3.663957202494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05-44F6-99BE-79063061D12C}"/>
                </c:ext>
              </c:extLst>
            </c:dLbl>
            <c:dLbl>
              <c:idx val="1"/>
              <c:layout>
                <c:manualLayout>
                  <c:x val="1.8599511202173537E-3"/>
                  <c:y val="-2.399475618761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5-44F6-99BE-79063061D12C}"/>
                </c:ext>
              </c:extLst>
            </c:dLbl>
            <c:dLbl>
              <c:idx val="2"/>
              <c:layout>
                <c:manualLayout>
                  <c:x val="-2.265151348870233E-3"/>
                  <c:y val="-3.382126233167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5-44F6-99BE-79063061D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Word]Sheet1'!$D$49:$F$49</c:f>
              <c:strCache>
                <c:ptCount val="3"/>
                <c:pt idx="0">
                  <c:v>Вход</c:v>
                </c:pt>
                <c:pt idx="1">
                  <c:v>Изход без AFIS</c:v>
                </c:pt>
                <c:pt idx="2">
                  <c:v>Във вътрешността</c:v>
                </c:pt>
              </c:strCache>
            </c:strRef>
          </c:cat>
          <c:val>
            <c:numRef>
              <c:f>'[Chart 2 in Microsoft Word]Sheet1'!$D$50:$F$50</c:f>
              <c:numCache>
                <c:formatCode>General</c:formatCode>
                <c:ptCount val="3"/>
                <c:pt idx="0">
                  <c:v>510</c:v>
                </c:pt>
                <c:pt idx="1">
                  <c:v>924</c:v>
                </c:pt>
                <c:pt idx="2">
                  <c:v>2053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5905-44F6-99BE-79063061D12C}"/>
            </c:ext>
          </c:extLst>
        </c:ser>
        <c:ser>
          <c:idx val="1"/>
          <c:order val="1"/>
          <c:tx>
            <c:strRef>
              <c:f>'[Chart 2 in Microsoft Word]Sheet1'!$C$51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>
                <a:alpha val="92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612136729787943E-3"/>
                  <c:y val="-3.382126233167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05-44F6-99BE-79063061D12C}"/>
                </c:ext>
              </c:extLst>
            </c:dLbl>
            <c:dLbl>
              <c:idx val="1"/>
              <c:layout>
                <c:manualLayout>
                  <c:x val="4.3785673318527908E-3"/>
                  <c:y val="-3.945802875799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5-44F6-99BE-79063061D12C}"/>
                </c:ext>
              </c:extLst>
            </c:dLbl>
            <c:dLbl>
              <c:idx val="2"/>
              <c:layout>
                <c:manualLayout>
                  <c:x val="6.0795303265553241E-3"/>
                  <c:y val="-2.6787915999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05-44F6-99BE-79063061D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Word]Sheet1'!$D$49:$F$49</c:f>
              <c:strCache>
                <c:ptCount val="3"/>
                <c:pt idx="0">
                  <c:v>Вход</c:v>
                </c:pt>
                <c:pt idx="1">
                  <c:v>Изход без AFIS</c:v>
                </c:pt>
                <c:pt idx="2">
                  <c:v>Във вътрешността</c:v>
                </c:pt>
              </c:strCache>
            </c:strRef>
          </c:cat>
          <c:val>
            <c:numRef>
              <c:f>'[Chart 2 in Microsoft Word]Sheet1'!$D$51:$F$51</c:f>
              <c:numCache>
                <c:formatCode>General</c:formatCode>
                <c:ptCount val="3"/>
                <c:pt idx="0">
                  <c:v>1386</c:v>
                </c:pt>
                <c:pt idx="1">
                  <c:v>1097</c:v>
                </c:pt>
                <c:pt idx="2">
                  <c:v>8316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5905-44F6-99BE-79063061D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shape val="box"/>
        <c:axId val="94188672"/>
        <c:axId val="94190208"/>
        <c:axId val="0"/>
      </c:bar3DChart>
      <c:catAx>
        <c:axId val="941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  <c:crossAx val="94190208"/>
        <c:crosses val="autoZero"/>
        <c:auto val="1"/>
        <c:lblAlgn val="ctr"/>
        <c:lblOffset val="100"/>
        <c:noMultiLvlLbl val="0"/>
      </c:catAx>
      <c:valAx>
        <c:axId val="9419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  <c:crossAx val="9418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</c:legendEntry>
      <c:layout>
        <c:manualLayout>
          <c:xMode val="edge"/>
          <c:yMode val="edge"/>
          <c:x val="0.90569242989363175"/>
          <c:y val="0.31105325248978027"/>
          <c:w val="9.3944950960077378E-2"/>
          <c:h val="0.2091183114305834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21781839054924E-2"/>
          <c:y val="3.0313472114209532E-2"/>
          <c:w val="0.93238077713587375"/>
          <c:h val="0.67608503569047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6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'2019'!$A$46:$A$73</c:f>
              <c:strCache>
                <c:ptCount val="28"/>
                <c:pt idx="0">
                  <c:v>Пазарджик</c:v>
                </c:pt>
                <c:pt idx="1">
                  <c:v>Габрово</c:v>
                </c:pt>
                <c:pt idx="2">
                  <c:v>Монтана</c:v>
                </c:pt>
                <c:pt idx="3">
                  <c:v>В. Търново</c:v>
                </c:pt>
                <c:pt idx="4">
                  <c:v>Търговище</c:v>
                </c:pt>
                <c:pt idx="5">
                  <c:v>Варна</c:v>
                </c:pt>
                <c:pt idx="6">
                  <c:v>Благоевград</c:v>
                </c:pt>
                <c:pt idx="7">
                  <c:v>Пловдив</c:v>
                </c:pt>
                <c:pt idx="8">
                  <c:v>Кърджали</c:v>
                </c:pt>
                <c:pt idx="9">
                  <c:v>Видин</c:v>
                </c:pt>
                <c:pt idx="10">
                  <c:v>Добрич</c:v>
                </c:pt>
                <c:pt idx="11">
                  <c:v>Шумен</c:v>
                </c:pt>
                <c:pt idx="12">
                  <c:v>Враца</c:v>
                </c:pt>
                <c:pt idx="13">
                  <c:v>Смолян</c:v>
                </c:pt>
                <c:pt idx="14">
                  <c:v>Плевен</c:v>
                </c:pt>
                <c:pt idx="15">
                  <c:v>Хасково</c:v>
                </c:pt>
                <c:pt idx="16">
                  <c:v>Ловеч</c:v>
                </c:pt>
                <c:pt idx="17">
                  <c:v>Ямбол</c:v>
                </c:pt>
                <c:pt idx="18">
                  <c:v>Ст. Загора</c:v>
                </c:pt>
                <c:pt idx="19">
                  <c:v>Силистра</c:v>
                </c:pt>
                <c:pt idx="20">
                  <c:v>Кърджали</c:v>
                </c:pt>
                <c:pt idx="21">
                  <c:v>Перник</c:v>
                </c:pt>
                <c:pt idx="22">
                  <c:v>Разград</c:v>
                </c:pt>
                <c:pt idx="23">
                  <c:v>Бургас</c:v>
                </c:pt>
                <c:pt idx="24">
                  <c:v>Сливен</c:v>
                </c:pt>
                <c:pt idx="25">
                  <c:v>Русе</c:v>
                </c:pt>
                <c:pt idx="26">
                  <c:v>Кюстендил</c:v>
                </c:pt>
                <c:pt idx="27">
                  <c:v>София</c:v>
                </c:pt>
              </c:strCache>
            </c:strRef>
          </c:cat>
          <c:val>
            <c:numRef>
              <c:f>'2019'!$B$46:$B$73</c:f>
              <c:numCache>
                <c:formatCode>0.0</c:formatCode>
                <c:ptCount val="28"/>
                <c:pt idx="0">
                  <c:v>1609.3757428802357</c:v>
                </c:pt>
                <c:pt idx="1">
                  <c:v>1450.6144613647759</c:v>
                </c:pt>
                <c:pt idx="2">
                  <c:v>1334.4977880801189</c:v>
                </c:pt>
                <c:pt idx="3">
                  <c:v>1318.7107783010588</c:v>
                </c:pt>
                <c:pt idx="4">
                  <c:v>1301.5448242306288</c:v>
                </c:pt>
                <c:pt idx="5">
                  <c:v>1254.9220710243403</c:v>
                </c:pt>
                <c:pt idx="6">
                  <c:v>1221.673576768105</c:v>
                </c:pt>
                <c:pt idx="7">
                  <c:v>1216.4098240953031</c:v>
                </c:pt>
                <c:pt idx="8">
                  <c:v>1188.0883239743223</c:v>
                </c:pt>
                <c:pt idx="9">
                  <c:v>1149.07221936204</c:v>
                </c:pt>
                <c:pt idx="10">
                  <c:v>1147.9099375665062</c:v>
                </c:pt>
                <c:pt idx="11">
                  <c:v>1106.6017436550824</c:v>
                </c:pt>
                <c:pt idx="12">
                  <c:v>1103.34233481868</c:v>
                </c:pt>
                <c:pt idx="13">
                  <c:v>1090.353724057054</c:v>
                </c:pt>
                <c:pt idx="14">
                  <c:v>1050.8480235042737</c:v>
                </c:pt>
                <c:pt idx="15">
                  <c:v>1047.3384297165308</c:v>
                </c:pt>
                <c:pt idx="16">
                  <c:v>1046.5285568696634</c:v>
                </c:pt>
                <c:pt idx="17">
                  <c:v>1038.8236354176659</c:v>
                </c:pt>
                <c:pt idx="18">
                  <c:v>1025.4822668962715</c:v>
                </c:pt>
                <c:pt idx="19">
                  <c:v>1017.2673899945353</c:v>
                </c:pt>
                <c:pt idx="20">
                  <c:v>924.27223061790619</c:v>
                </c:pt>
                <c:pt idx="21">
                  <c:v>880.4227933882986</c:v>
                </c:pt>
                <c:pt idx="22">
                  <c:v>876.08826589278874</c:v>
                </c:pt>
                <c:pt idx="23">
                  <c:v>845.93065620901177</c:v>
                </c:pt>
                <c:pt idx="24">
                  <c:v>844.23139572764921</c:v>
                </c:pt>
                <c:pt idx="25">
                  <c:v>843.15885384793216</c:v>
                </c:pt>
                <c:pt idx="26">
                  <c:v>562.40889070018966</c:v>
                </c:pt>
                <c:pt idx="27">
                  <c:v>546.20069224365818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6-46CC-B0C4-AC8825167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63317120"/>
        <c:axId val="63318656"/>
      </c:barChart>
      <c:lineChart>
        <c:grouping val="standard"/>
        <c:varyColors val="0"/>
        <c:ser>
          <c:idx val="1"/>
          <c:order val="1"/>
          <c:marker>
            <c:symbol val="none"/>
          </c:marker>
          <c:cat>
            <c:strRef>
              <c:f>'2019'!$A$46:$A$73</c:f>
              <c:strCache>
                <c:ptCount val="28"/>
                <c:pt idx="0">
                  <c:v>Пазарджик</c:v>
                </c:pt>
                <c:pt idx="1">
                  <c:v>Габрово</c:v>
                </c:pt>
                <c:pt idx="2">
                  <c:v>Монтана</c:v>
                </c:pt>
                <c:pt idx="3">
                  <c:v>В. Търново</c:v>
                </c:pt>
                <c:pt idx="4">
                  <c:v>Търговище</c:v>
                </c:pt>
                <c:pt idx="5">
                  <c:v>Варна</c:v>
                </c:pt>
                <c:pt idx="6">
                  <c:v>Благоевград</c:v>
                </c:pt>
                <c:pt idx="7">
                  <c:v>Пловдив</c:v>
                </c:pt>
                <c:pt idx="8">
                  <c:v>Кърджали</c:v>
                </c:pt>
                <c:pt idx="9">
                  <c:v>Видин</c:v>
                </c:pt>
                <c:pt idx="10">
                  <c:v>Добрич</c:v>
                </c:pt>
                <c:pt idx="11">
                  <c:v>Шумен</c:v>
                </c:pt>
                <c:pt idx="12">
                  <c:v>Враца</c:v>
                </c:pt>
                <c:pt idx="13">
                  <c:v>Смолян</c:v>
                </c:pt>
                <c:pt idx="14">
                  <c:v>Плевен</c:v>
                </c:pt>
                <c:pt idx="15">
                  <c:v>Хасково</c:v>
                </c:pt>
                <c:pt idx="16">
                  <c:v>Ловеч</c:v>
                </c:pt>
                <c:pt idx="17">
                  <c:v>Ямбол</c:v>
                </c:pt>
                <c:pt idx="18">
                  <c:v>Ст. Загора</c:v>
                </c:pt>
                <c:pt idx="19">
                  <c:v>Силистра</c:v>
                </c:pt>
                <c:pt idx="20">
                  <c:v>Кърджали</c:v>
                </c:pt>
                <c:pt idx="21">
                  <c:v>Перник</c:v>
                </c:pt>
                <c:pt idx="22">
                  <c:v>Разград</c:v>
                </c:pt>
                <c:pt idx="23">
                  <c:v>Бургас</c:v>
                </c:pt>
                <c:pt idx="24">
                  <c:v>Сливен</c:v>
                </c:pt>
                <c:pt idx="25">
                  <c:v>Русе</c:v>
                </c:pt>
                <c:pt idx="26">
                  <c:v>Кюстендил</c:v>
                </c:pt>
                <c:pt idx="27">
                  <c:v>София</c:v>
                </c:pt>
              </c:strCache>
            </c:strRef>
          </c:cat>
          <c:val>
            <c:numRef>
              <c:f>'2019'!$C$46:$C$73</c:f>
              <c:numCache>
                <c:formatCode>0.0</c:formatCode>
                <c:ptCount val="28"/>
                <c:pt idx="0">
                  <c:v>1130.9176573745513</c:v>
                </c:pt>
                <c:pt idx="1">
                  <c:v>1130.9176573745513</c:v>
                </c:pt>
                <c:pt idx="2">
                  <c:v>1130.9176573745513</c:v>
                </c:pt>
                <c:pt idx="3">
                  <c:v>1130.9176573745513</c:v>
                </c:pt>
                <c:pt idx="4">
                  <c:v>1130.9176573745513</c:v>
                </c:pt>
                <c:pt idx="5">
                  <c:v>1130.9176573745513</c:v>
                </c:pt>
                <c:pt idx="6">
                  <c:v>1130.9176573745513</c:v>
                </c:pt>
                <c:pt idx="7">
                  <c:v>1130.9176573745513</c:v>
                </c:pt>
                <c:pt idx="8">
                  <c:v>1130.9176573745513</c:v>
                </c:pt>
                <c:pt idx="9">
                  <c:v>1130.9176573745513</c:v>
                </c:pt>
                <c:pt idx="10">
                  <c:v>1130.9176573745513</c:v>
                </c:pt>
                <c:pt idx="11">
                  <c:v>1130.9176573745513</c:v>
                </c:pt>
                <c:pt idx="12">
                  <c:v>1130.9176573745513</c:v>
                </c:pt>
                <c:pt idx="13">
                  <c:v>1130.9176573745513</c:v>
                </c:pt>
                <c:pt idx="14">
                  <c:v>1130.9176573745513</c:v>
                </c:pt>
                <c:pt idx="15">
                  <c:v>1130.9176573745513</c:v>
                </c:pt>
                <c:pt idx="16">
                  <c:v>1130.9176573745513</c:v>
                </c:pt>
                <c:pt idx="17">
                  <c:v>1130.9176573745513</c:v>
                </c:pt>
                <c:pt idx="18">
                  <c:v>1130.9176573745513</c:v>
                </c:pt>
                <c:pt idx="19">
                  <c:v>1130.9176573745513</c:v>
                </c:pt>
                <c:pt idx="20">
                  <c:v>1130.9176573745513</c:v>
                </c:pt>
                <c:pt idx="21">
                  <c:v>1130.9176573745513</c:v>
                </c:pt>
                <c:pt idx="22">
                  <c:v>1130.9176573745513</c:v>
                </c:pt>
                <c:pt idx="23">
                  <c:v>1130.9176573745513</c:v>
                </c:pt>
                <c:pt idx="24">
                  <c:v>1130.9176573745513</c:v>
                </c:pt>
                <c:pt idx="25">
                  <c:v>1130.9176573745513</c:v>
                </c:pt>
                <c:pt idx="26">
                  <c:v>1130.9176573745513</c:v>
                </c:pt>
                <c:pt idx="27">
                  <c:v>1130.9176573745513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6-46CC-B0C4-AC8825167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17120"/>
        <c:axId val="63318656"/>
      </c:lineChart>
      <c:catAx>
        <c:axId val="6331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4080000"/>
          <a:lstStyle/>
          <a:p>
            <a:pPr>
              <a:defRPr sz="1600"/>
            </a:pPr>
            <a:endParaRPr lang="bg-BG"/>
          </a:p>
        </c:txPr>
        <c:crossAx val="63318656"/>
        <c:crosses val="autoZero"/>
        <c:auto val="1"/>
        <c:lblAlgn val="ctr"/>
        <c:lblOffset val="100"/>
        <c:noMultiLvlLbl val="0"/>
      </c:catAx>
      <c:valAx>
        <c:axId val="63318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63317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0558067664747"/>
          <c:y val="5.1904556649000219E-2"/>
          <c:w val="0.86631714785651803"/>
          <c:h val="0.72133858103898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in Microsoft Word]Извършители'!$K$20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2.7777777777777779E-3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F7-49E9-AC7E-62990993624E}"/>
                </c:ext>
              </c:extLst>
            </c:dLbl>
            <c:dLbl>
              <c:idx val="3"/>
              <c:layout>
                <c:manualLayout>
                  <c:x val="5.4573635949157996E-3"/>
                  <c:y val="0.278128886093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7-49E9-AC7E-62990993624E}"/>
                </c:ext>
              </c:extLst>
            </c:dLbl>
            <c:dLbl>
              <c:idx val="4"/>
              <c:layout>
                <c:manualLayout>
                  <c:x val="1.1111111111111112E-2"/>
                  <c:y val="0.282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F7-49E9-AC7E-62990993624E}"/>
                </c:ext>
              </c:extLst>
            </c:dLbl>
            <c:numFmt formatCode="#,##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Word]Извършители'!$L$19:$P$19</c:f>
              <c:strCache>
                <c:ptCount val="5"/>
                <c:pt idx="0">
                  <c:v>Под 14 г.</c:v>
                </c:pt>
                <c:pt idx="1">
                  <c:v>14-17 г.</c:v>
                </c:pt>
                <c:pt idx="2">
                  <c:v>18-30 г.</c:v>
                </c:pt>
                <c:pt idx="3">
                  <c:v>31-40 г.</c:v>
                </c:pt>
                <c:pt idx="4">
                  <c:v>Над 40 г.</c:v>
                </c:pt>
              </c:strCache>
            </c:strRef>
          </c:cat>
          <c:val>
            <c:numRef>
              <c:f>'[Chart in Microsoft Word]Извършители'!$L$20:$P$20</c:f>
              <c:numCache>
                <c:formatCode>General</c:formatCode>
                <c:ptCount val="5"/>
                <c:pt idx="0">
                  <c:v>1565</c:v>
                </c:pt>
                <c:pt idx="1">
                  <c:v>4286</c:v>
                </c:pt>
                <c:pt idx="2">
                  <c:v>14337</c:v>
                </c:pt>
                <c:pt idx="3">
                  <c:v>10297</c:v>
                </c:pt>
                <c:pt idx="4">
                  <c:v>14737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7-49E9-AC7E-62990993624E}"/>
            </c:ext>
          </c:extLst>
        </c:ser>
        <c:ser>
          <c:idx val="1"/>
          <c:order val="1"/>
          <c:tx>
            <c:strRef>
              <c:f>'[Chart in Microsoft Word]Извършители'!$K$21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8.3333333333333332E-3"/>
                  <c:y val="0.324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F7-49E9-AC7E-62990993624E}"/>
                </c:ext>
              </c:extLst>
            </c:dLbl>
            <c:dLbl>
              <c:idx val="3"/>
              <c:layout>
                <c:manualLayout>
                  <c:x val="1.0914727189831599E-2"/>
                  <c:y val="0.30594177470319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F7-49E9-AC7E-62990993624E}"/>
                </c:ext>
              </c:extLst>
            </c:dLbl>
            <c:dLbl>
              <c:idx val="4"/>
              <c:layout>
                <c:manualLayout>
                  <c:x val="1.1111111111111112E-2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F7-49E9-AC7E-62990993624E}"/>
                </c:ext>
              </c:extLst>
            </c:dLbl>
            <c:numFmt formatCode="#,##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Word]Извършители'!$L$19:$P$19</c:f>
              <c:strCache>
                <c:ptCount val="5"/>
                <c:pt idx="0">
                  <c:v>Под 14 г.</c:v>
                </c:pt>
                <c:pt idx="1">
                  <c:v>14-17 г.</c:v>
                </c:pt>
                <c:pt idx="2">
                  <c:v>18-30 г.</c:v>
                </c:pt>
                <c:pt idx="3">
                  <c:v>31-40 г.</c:v>
                </c:pt>
                <c:pt idx="4">
                  <c:v>Над 40 г.</c:v>
                </c:pt>
              </c:strCache>
            </c:strRef>
          </c:cat>
          <c:val>
            <c:numRef>
              <c:f>'[Chart in Microsoft Word]Извършители'!$L$21:$P$21</c:f>
              <c:numCache>
                <c:formatCode>General</c:formatCode>
                <c:ptCount val="5"/>
                <c:pt idx="0">
                  <c:v>1363</c:v>
                </c:pt>
                <c:pt idx="1">
                  <c:v>3427</c:v>
                </c:pt>
                <c:pt idx="2">
                  <c:v>14588</c:v>
                </c:pt>
                <c:pt idx="3">
                  <c:v>10330</c:v>
                </c:pt>
                <c:pt idx="4">
                  <c:v>14643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F7-49E9-AC7E-629909936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77"/>
        <c:shape val="cylinder"/>
        <c:axId val="78267520"/>
        <c:axId val="78269056"/>
        <c:axId val="0"/>
      </c:bar3DChart>
      <c:catAx>
        <c:axId val="78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78269056"/>
        <c:crosses val="autoZero"/>
        <c:auto val="1"/>
        <c:lblAlgn val="ctr"/>
        <c:lblOffset val="100"/>
        <c:noMultiLvlLbl val="0"/>
      </c:catAx>
      <c:valAx>
        <c:axId val="78269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78267520"/>
        <c:crosses val="autoZero"/>
        <c:crossBetween val="between"/>
        <c:majorUnit val="4000"/>
      </c:valAx>
    </c:plotArea>
    <c:legend>
      <c:legendPos val="b"/>
      <c:layout/>
      <c:overlay val="1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41170511580785E-2"/>
          <c:y val="0.1111111111111111"/>
          <c:w val="0.88009508679836068"/>
          <c:h val="0.60136216475478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Sheet3!$B$10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444491447716532E-2"/>
                  <c:y val="-4.69039415326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DE-47D0-B0F4-88B4594A489D}"/>
                </c:ext>
              </c:extLst>
            </c:dLbl>
            <c:dLbl>
              <c:idx val="1"/>
              <c:layout>
                <c:manualLayout>
                  <c:x val="1.9444491447716532E-2"/>
                  <c:y val="-4.485416972489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E-47D0-B0F4-88B4594A489D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Sheet3!$A$11:$A$12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Sheet3!$B$11:$B$12</c:f>
              <c:numCache>
                <c:formatCode>General</c:formatCode>
                <c:ptCount val="2"/>
                <c:pt idx="0">
                  <c:v>66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E-47D0-B0F4-88B4594A489D}"/>
            </c:ext>
          </c:extLst>
        </c:ser>
        <c:ser>
          <c:idx val="1"/>
          <c:order val="1"/>
          <c:tx>
            <c:strRef>
              <c:f>Sheet3!$C$10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378565623758013E-2"/>
                  <c:y val="-6.261391057370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E-47D0-B0F4-88B4594A489D}"/>
                </c:ext>
              </c:extLst>
            </c:dLbl>
            <c:dLbl>
              <c:idx val="1"/>
              <c:layout>
                <c:manualLayout>
                  <c:x val="2.2727199970365073E-2"/>
                  <c:y val="-4.826963137919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DE-47D0-B0F4-88B4594A489D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Sheet3!$A$11:$A$12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Sheet3!$C$11:$C$12</c:f>
              <c:numCache>
                <c:formatCode>General</c:formatCode>
                <c:ptCount val="2"/>
                <c:pt idx="0">
                  <c:v>65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DE-47D0-B0F4-88B4594A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gapDepth val="117"/>
        <c:shape val="cylinder"/>
        <c:axId val="78672256"/>
        <c:axId val="78673792"/>
        <c:axId val="0"/>
      </c:bar3DChart>
      <c:catAx>
        <c:axId val="7867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78673792"/>
        <c:crosses val="autoZero"/>
        <c:auto val="1"/>
        <c:lblAlgn val="ctr"/>
        <c:lblOffset val="100"/>
        <c:noMultiLvlLbl val="0"/>
      </c:catAx>
      <c:valAx>
        <c:axId val="7867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8672256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'2019'!$K$89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27-41E4-8F48-F7A24A71175F}"/>
                </c:ext>
              </c:extLst>
            </c:dLbl>
            <c:dLbl>
              <c:idx val="1"/>
              <c:layout>
                <c:manualLayout>
                  <c:x val="2.5000000000000001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27-41E4-8F48-F7A24A71175F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'2019'!$J$90:$J$91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'2019'!$K$90:$K$91</c:f>
              <c:numCache>
                <c:formatCode>0</c:formatCode>
                <c:ptCount val="2"/>
                <c:pt idx="0">
                  <c:v>1002</c:v>
                </c:pt>
                <c:pt idx="1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7-41E4-8F48-F7A24A71175F}"/>
            </c:ext>
          </c:extLst>
        </c:ser>
        <c:ser>
          <c:idx val="1"/>
          <c:order val="1"/>
          <c:tx>
            <c:strRef>
              <c:f>'2019'!$L$89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27-41E4-8F48-F7A24A71175F}"/>
                </c:ext>
              </c:extLst>
            </c:dLbl>
            <c:dLbl>
              <c:idx val="1"/>
              <c:layout>
                <c:manualLayout>
                  <c:x val="1.66666666666666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7-41E4-8F48-F7A24A71175F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'2019'!$J$90:$J$91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'2019'!$L$90:$L$91</c:f>
              <c:numCache>
                <c:formatCode>0</c:formatCode>
                <c:ptCount val="2"/>
                <c:pt idx="0">
                  <c:v>594</c:v>
                </c:pt>
                <c:pt idx="1">
                  <c:v>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27-41E4-8F48-F7A24A711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78426112"/>
        <c:axId val="78427648"/>
        <c:axId val="0"/>
      </c:bar3DChart>
      <c:catAx>
        <c:axId val="7842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78427648"/>
        <c:crosses val="autoZero"/>
        <c:auto val="1"/>
        <c:lblAlgn val="ctr"/>
        <c:lblOffset val="100"/>
        <c:noMultiLvlLbl val="0"/>
      </c:catAx>
      <c:valAx>
        <c:axId val="78427648"/>
        <c:scaling>
          <c:orientation val="minMax"/>
          <c:max val="16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84261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218993304788552E-2"/>
          <c:y val="6.1645997289040848E-2"/>
          <c:w val="0.93756201339042289"/>
          <c:h val="0.6660434090421634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shape val="cylinder"/>
        <c:axId val="78617216"/>
        <c:axId val="78619008"/>
        <c:axId val="0"/>
      </c:bar3DChart>
      <c:catAx>
        <c:axId val="786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8619008"/>
        <c:crosses val="autoZero"/>
        <c:auto val="1"/>
        <c:lblAlgn val="ctr"/>
        <c:lblOffset val="100"/>
        <c:noMultiLvlLbl val="0"/>
      </c:catAx>
      <c:valAx>
        <c:axId val="78619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8617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15430595038619"/>
          <c:y val="3.4528752087807209E-2"/>
          <c:w val="0.89584574504196657"/>
          <c:h val="0.66423287998091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'домови кражби'!$D$5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84780994803266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0-4844-B6D1-70D8C9A626C2}"/>
                </c:ext>
              </c:extLst>
            </c:dLbl>
            <c:dLbl>
              <c:idx val="1"/>
              <c:layout>
                <c:manualLayout>
                  <c:x val="8.9086859688195987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0-4844-B6D1-70D8C9A626C2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'домови кражби'!$C$6:$C$7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'домови кражби'!$D$6:$D$7</c:f>
              <c:numCache>
                <c:formatCode>General</c:formatCode>
                <c:ptCount val="2"/>
                <c:pt idx="0">
                  <c:v>4736</c:v>
                </c:pt>
                <c:pt idx="1">
                  <c:v>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0-4844-B6D1-70D8C9A626C2}"/>
            </c:ext>
          </c:extLst>
        </c:ser>
        <c:ser>
          <c:idx val="1"/>
          <c:order val="1"/>
          <c:tx>
            <c:strRef>
              <c:f>'домови кражби'!$E$5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814079553121505E-2"/>
                  <c:y val="-1.828881056008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0-4844-B6D1-70D8C9A626C2}"/>
                </c:ext>
              </c:extLst>
            </c:dLbl>
            <c:dLbl>
              <c:idx val="1"/>
              <c:layout>
                <c:manualLayout>
                  <c:x val="1.3178399627601256E-2"/>
                  <c:y val="-3.657762112016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0-4844-B6D1-70D8C9A626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'домови кражби'!$C$6:$C$7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'домови кражби'!$E$6:$E$7</c:f>
              <c:numCache>
                <c:formatCode>General</c:formatCode>
                <c:ptCount val="2"/>
                <c:pt idx="0">
                  <c:v>1526</c:v>
                </c:pt>
                <c:pt idx="1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0-4844-B6D1-70D8C9A62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cylinder"/>
        <c:axId val="79384960"/>
        <c:axId val="79386496"/>
        <c:axId val="0"/>
      </c:bar3DChart>
      <c:catAx>
        <c:axId val="7938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9386496"/>
        <c:crosses val="autoZero"/>
        <c:auto val="1"/>
        <c:lblAlgn val="ctr"/>
        <c:lblOffset val="100"/>
        <c:noMultiLvlLbl val="0"/>
      </c:catAx>
      <c:valAx>
        <c:axId val="79386496"/>
        <c:scaling>
          <c:orientation val="minMax"/>
          <c:max val="9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79384960"/>
        <c:crosses val="autoZero"/>
        <c:crossBetween val="between"/>
        <c:majorUnit val="3000"/>
      </c:valAx>
    </c:plotArea>
    <c:legend>
      <c:legendPos val="b"/>
      <c:layout>
        <c:manualLayout>
          <c:xMode val="edge"/>
          <c:yMode val="edge"/>
          <c:x val="0.2657119993633586"/>
          <c:y val="0.87843569553805778"/>
          <c:w val="0.46857600127328275"/>
          <c:h val="0.1215642132471431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88225229819723"/>
          <c:y val="7.8815844075175057E-2"/>
          <c:w val="0.87939564195100628"/>
          <c:h val="0.61030187075033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кражби!$D$5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847809948032665E-2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DE-4CB8-8714-E6C7202177EF}"/>
                </c:ext>
              </c:extLst>
            </c:dLbl>
            <c:dLbl>
              <c:idx val="1"/>
              <c:layout>
                <c:manualLayout>
                  <c:x val="1.1878247958426132E-2"/>
                  <c:y val="-4.166703120443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DE-4CB8-8714-E6C7202177EF}"/>
                </c:ext>
              </c:extLst>
            </c:dLbl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кражби!$C$6:$C$7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кражби!$D$6:$D$7</c:f>
              <c:numCache>
                <c:formatCode>General</c:formatCode>
                <c:ptCount val="2"/>
                <c:pt idx="0">
                  <c:v>27036</c:v>
                </c:pt>
                <c:pt idx="1">
                  <c:v>24435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E-4CB8-8714-E6C7202177EF}"/>
            </c:ext>
          </c:extLst>
        </c:ser>
        <c:ser>
          <c:idx val="1"/>
          <c:order val="1"/>
          <c:tx>
            <c:strRef>
              <c:f>кражби!$E$5</c:f>
              <c:strCache>
                <c:ptCount val="1"/>
                <c:pt idx="0">
                  <c:v>Разкрити 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23140495867768E-2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DE-4CB8-8714-E6C7202177EF}"/>
                </c:ext>
              </c:extLst>
            </c:dLbl>
            <c:dLbl>
              <c:idx val="1"/>
              <c:layout>
                <c:manualLayout>
                  <c:x val="6.6115702479338841E-3"/>
                  <c:y val="-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DE-4CB8-8714-E6C7202177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кражби!$C$6:$C$7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кражби!$E$6:$E$7</c:f>
              <c:numCache>
                <c:formatCode>General</c:formatCode>
                <c:ptCount val="2"/>
                <c:pt idx="0">
                  <c:v>10402</c:v>
                </c:pt>
                <c:pt idx="1">
                  <c:v>9544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DE-4CB8-8714-E6C720217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cylinder"/>
        <c:axId val="79185792"/>
        <c:axId val="79187328"/>
        <c:axId val="0"/>
      </c:bar3DChart>
      <c:catAx>
        <c:axId val="791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9187328"/>
        <c:crosses val="autoZero"/>
        <c:auto val="1"/>
        <c:lblAlgn val="ctr"/>
        <c:lblOffset val="100"/>
        <c:noMultiLvlLbl val="0"/>
      </c:catAx>
      <c:valAx>
        <c:axId val="79187328"/>
        <c:scaling>
          <c:orientation val="minMax"/>
          <c:max val="5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79185792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7720164780726914"/>
          <c:y val="0.81710123303868021"/>
          <c:w val="0.45089450904729622"/>
          <c:h val="0.10994285231687405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/>
  </c:spPr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37057962033954E-2"/>
          <c:y val="7.1359065844956215E-2"/>
          <c:w val="0.86905512931560946"/>
          <c:h val="0.588878164422995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T_23_2!$D$202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52-4DB3-A2AC-167D67919ADA}"/>
                </c:ext>
              </c:extLst>
            </c:dLbl>
            <c:dLbl>
              <c:idx val="1"/>
              <c:layout>
                <c:manualLayout>
                  <c:x val="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52-4DB3-A2AC-167D67919ADA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T_23_2!$C$203:$C$204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T_23_2!$D$203:$D$204</c:f>
              <c:numCache>
                <c:formatCode>General</c:formatCode>
                <c:ptCount val="2"/>
                <c:pt idx="0">
                  <c:v>131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52-4DB3-A2AC-167D67919ADA}"/>
            </c:ext>
          </c:extLst>
        </c:ser>
        <c:ser>
          <c:idx val="1"/>
          <c:order val="1"/>
          <c:tx>
            <c:strRef>
              <c:f>T_23_2!$E$202</c:f>
              <c:strCache>
                <c:ptCount val="1"/>
                <c:pt idx="0">
                  <c:v>Разкрити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1111111111116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52-4DB3-A2AC-167D67919ADA}"/>
                </c:ext>
              </c:extLst>
            </c:dLbl>
            <c:dLbl>
              <c:idx val="1"/>
              <c:layout>
                <c:manualLayout>
                  <c:x val="4.1666666666666768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52-4DB3-A2AC-167D67919ADA}"/>
                </c:ext>
              </c:extLst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T_23_2!$C$203:$C$204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T_23_2!$E$203:$E$204</c:f>
              <c:numCache>
                <c:formatCode>General</c:formatCode>
                <c:ptCount val="2"/>
                <c:pt idx="0">
                  <c:v>18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52-4DB3-A2AC-167D6791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112"/>
        <c:shape val="cylinder"/>
        <c:axId val="79910400"/>
        <c:axId val="79911936"/>
        <c:axId val="0"/>
      </c:bar3DChart>
      <c:catAx>
        <c:axId val="7991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79911936"/>
        <c:crosses val="autoZero"/>
        <c:auto val="1"/>
        <c:lblAlgn val="ctr"/>
        <c:lblOffset val="100"/>
        <c:noMultiLvlLbl val="0"/>
      </c:catAx>
      <c:valAx>
        <c:axId val="7991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7991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17022228852754"/>
          <c:y val="0.81496935241623458"/>
          <c:w val="0.49365955542294493"/>
          <c:h val="0.14239291963444481"/>
        </c:manualLayout>
      </c:layout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57DBC-A0B0-4527-91C6-59D47A3C8D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bg-BG"/>
        </a:p>
      </dgm:t>
    </dgm:pt>
    <dgm:pt modelId="{A61C00D8-8147-4BE6-B789-79CA8C4A68A5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bg-BG" sz="1600" b="1" dirty="0" smtClean="0"/>
            <a:t>Не са допуснати сериозни инциденти при проведените през годината избори, национални и международни форуми, спортни и други масови мероприятия </a:t>
          </a:r>
          <a:endParaRPr lang="bg-BG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6ABBB-B4AC-47EB-9969-8E17ED78DED6}" type="sibTrans" cxnId="{3FD7EBAD-8CB1-4A07-B984-61E46EEDACB1}">
      <dgm:prSet/>
      <dgm:spPr>
        <a:ln>
          <a:solidFill>
            <a:srgbClr val="002060"/>
          </a:solidFill>
        </a:ln>
      </dgm:spPr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02C3-F6FF-4823-B7FA-1B30FBE2132E}" type="parTrans" cxnId="{3FD7EBAD-8CB1-4A07-B984-61E46EEDACB1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4E980-061A-4D10-A927-C7527E52577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bg-BG" sz="1600" b="1" dirty="0" smtClean="0"/>
            <a:t>Иззети 333 огнестрелни оръжия, 6665 броя боеприпаси, 179 гранати/снаряди, 4 кг взривни вещества и 11 896 пиротехнически изделия  </a:t>
          </a:r>
          <a:endParaRPr lang="bg-BG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27754-9F49-4669-B19F-7D3C7E722BAA}" type="parTrans" cxnId="{C9092011-2F7C-4349-AA3D-8BA2B1562852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1BEB2-A45B-4365-A0AD-1B978F3D51BF}" type="sibTrans" cxnId="{C9092011-2F7C-4349-AA3D-8BA2B1562852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CF55B-1ABC-4939-8817-C9E155C1646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bg-BG" sz="1600" b="1" dirty="0" smtClean="0"/>
            <a:t>Осъществени 2704 посещения в 2143 малки населени места, в които няма постоянно полицейско присъствие</a:t>
          </a:r>
          <a:endParaRPr lang="bg-BG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129A2-6FD3-444B-A224-9B425A8081B6}" type="parTrans" cxnId="{9B4266BD-28B7-4604-BFDB-D5A6AF48165A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58D8E-065C-4E3B-B92A-69EC1E2CA78D}" type="sibTrans" cxnId="{9B4266BD-28B7-4604-BFDB-D5A6AF48165A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8DF18-2FF5-4906-A375-E1DA06B9A8C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bg-BG" sz="1600" b="1" i="0" dirty="0" smtClean="0"/>
            <a:t>Извършени 105 проверки за наличие на взривни устройства, което е близо 2 пъти повече спрямо предходната година</a:t>
          </a:r>
          <a:endParaRPr lang="bg-BG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6ADC3-BB6C-4DBF-AA73-0FA0DC863CA9}" type="parTrans" cxnId="{663E5F11-4037-4221-A61E-CD026383717F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F7292-A555-45D7-A5F2-84D778AA38F3}" type="sibTrans" cxnId="{663E5F11-4037-4221-A61E-CD026383717F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595F7-371F-4650-812B-CB9469139DB2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b="1" i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b="1" i="0" dirty="0" smtClean="0"/>
            <a:t>По Националната програма „Работа на полицията в училищата” са изнесени 4334 лекции в 1217 училища от 597 полицейски служители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E0024-92F6-4B39-A69C-C4D825E8869B}" type="parTrans" cxnId="{B9EE305D-E2FE-4F3C-A2B5-1EF8DEAE5877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FC23A-56D6-45F7-842D-F6D70DA79BB1}" type="sibTrans" cxnId="{B9EE305D-E2FE-4F3C-A2B5-1EF8DEAE5877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C3913-5C17-46E3-A64D-FA46080708C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bg-BG" sz="1600" b="1" i="0" dirty="0" smtClean="0"/>
            <a:t>По програмата „Детско полицейско управление“  са изнесени 583 лекции и са открити 67 ДПУ, в които се обучават 1357 деца</a:t>
          </a:r>
          <a:endParaRPr lang="bg-BG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74BA4-F2C5-4F72-A575-4B9C9E08C24D}" type="sibTrans" cxnId="{29AD1FDD-00AF-4A32-AF26-3B2A60BDD4E5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3AA18-2FEA-4C00-9730-18B43F71B56C}" type="parTrans" cxnId="{29AD1FDD-00AF-4A32-AF26-3B2A60BDD4E5}">
      <dgm:prSet/>
      <dgm:spPr/>
      <dgm:t>
        <a:bodyPr/>
        <a:lstStyle/>
        <a:p>
          <a:endParaRPr lang="bg-BG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633B-1D18-4E30-BB0D-F159E8D2F6ED}" type="pres">
      <dgm:prSet presAssocID="{FAE57DBC-A0B0-4527-91C6-59D47A3C8D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C2E9BA94-2676-4BAF-B2DF-FAA3A4037345}" type="pres">
      <dgm:prSet presAssocID="{FAE57DBC-A0B0-4527-91C6-59D47A3C8DC9}" presName="Name1" presStyleCnt="0"/>
      <dgm:spPr/>
    </dgm:pt>
    <dgm:pt modelId="{5B1803FA-029A-4E62-A2CB-F59642E42A99}" type="pres">
      <dgm:prSet presAssocID="{FAE57DBC-A0B0-4527-91C6-59D47A3C8DC9}" presName="cycle" presStyleCnt="0"/>
      <dgm:spPr/>
    </dgm:pt>
    <dgm:pt modelId="{CF3E2FFB-DD81-4AEE-854E-F1D390090810}" type="pres">
      <dgm:prSet presAssocID="{FAE57DBC-A0B0-4527-91C6-59D47A3C8DC9}" presName="srcNode" presStyleLbl="node1" presStyleIdx="0" presStyleCnt="6"/>
      <dgm:spPr/>
    </dgm:pt>
    <dgm:pt modelId="{9006D765-B3E1-4C1B-8757-D2D70806755A}" type="pres">
      <dgm:prSet presAssocID="{FAE57DBC-A0B0-4527-91C6-59D47A3C8DC9}" presName="conn" presStyleLbl="parChTrans1D2" presStyleIdx="0" presStyleCnt="1"/>
      <dgm:spPr/>
      <dgm:t>
        <a:bodyPr/>
        <a:lstStyle/>
        <a:p>
          <a:endParaRPr lang="bg-BG"/>
        </a:p>
      </dgm:t>
    </dgm:pt>
    <dgm:pt modelId="{0DED0351-CE11-4023-AAF4-36CC953C1EF2}" type="pres">
      <dgm:prSet presAssocID="{FAE57DBC-A0B0-4527-91C6-59D47A3C8DC9}" presName="extraNode" presStyleLbl="node1" presStyleIdx="0" presStyleCnt="6"/>
      <dgm:spPr/>
    </dgm:pt>
    <dgm:pt modelId="{E6AF3B78-5F81-41F2-9631-203DA99D0881}" type="pres">
      <dgm:prSet presAssocID="{FAE57DBC-A0B0-4527-91C6-59D47A3C8DC9}" presName="dstNode" presStyleLbl="node1" presStyleIdx="0" presStyleCnt="6"/>
      <dgm:spPr/>
    </dgm:pt>
    <dgm:pt modelId="{8A5DAD2D-37DC-49FE-A507-C40A3AB42E05}" type="pres">
      <dgm:prSet presAssocID="{A61C00D8-8147-4BE6-B789-79CA8C4A68A5}" presName="text_1" presStyleLbl="node1" presStyleIdx="0" presStyleCnt="6" custScaleX="100931" custScaleY="214582" custLinFactNeighborX="-410" custLinFactNeighborY="-477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11A6A3B-7631-4CD6-86DF-1F98A9161A1E}" type="pres">
      <dgm:prSet presAssocID="{A61C00D8-8147-4BE6-B789-79CA8C4A68A5}" presName="accent_1" presStyleCnt="0"/>
      <dgm:spPr/>
    </dgm:pt>
    <dgm:pt modelId="{2AD87F4D-7082-4DCA-A0E1-E8E85247EAF6}" type="pres">
      <dgm:prSet presAssocID="{A61C00D8-8147-4BE6-B789-79CA8C4A68A5}" presName="accentRepeatNode" presStyleLbl="solidFgAcc1" presStyleIdx="0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  <dgm:pt modelId="{8D4BF2B2-B5A5-42F2-9953-27C2E543103B}" type="pres">
      <dgm:prSet presAssocID="{383CF55B-1ABC-4939-8817-C9E155C1646B}" presName="text_2" presStyleLbl="node1" presStyleIdx="1" presStyleCnt="6" custScaleY="155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7ED8-1C36-491D-99AB-0C8D7D525A34}" type="pres">
      <dgm:prSet presAssocID="{383CF55B-1ABC-4939-8817-C9E155C1646B}" presName="accent_2" presStyleCnt="0"/>
      <dgm:spPr/>
    </dgm:pt>
    <dgm:pt modelId="{0B70C7B2-82A1-4BC7-8C0F-0FAED0952826}" type="pres">
      <dgm:prSet presAssocID="{383CF55B-1ABC-4939-8817-C9E155C1646B}" presName="accentRepeatNode" presStyleLbl="solidFgAcc1" presStyleIdx="1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  <dgm:pt modelId="{299672E1-9FB2-4382-952D-6448F2A9F3E8}" type="pres">
      <dgm:prSet presAssocID="{2468DF18-2FF5-4906-A375-E1DA06B9A8C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F418F-492D-4810-9FCE-455961C4699D}" type="pres">
      <dgm:prSet presAssocID="{2468DF18-2FF5-4906-A375-E1DA06B9A8CB}" presName="accent_3" presStyleCnt="0"/>
      <dgm:spPr/>
    </dgm:pt>
    <dgm:pt modelId="{20BF6171-3F23-4B27-8FA1-01D310614498}" type="pres">
      <dgm:prSet presAssocID="{2468DF18-2FF5-4906-A375-E1DA06B9A8CB}" presName="accentRepeatNode" presStyleLbl="solidFgAcc1" presStyleIdx="2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  <dgm:pt modelId="{923DBF2D-5D60-4B57-A8C0-E701CF8CBA98}" type="pres">
      <dgm:prSet presAssocID="{D2D4E980-061A-4D10-A927-C7527E525771}" presName="text_4" presStyleLbl="node1" presStyleIdx="3" presStyleCnt="6" custScaleY="13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D8405-9870-44EC-9A22-A164F5D55F01}" type="pres">
      <dgm:prSet presAssocID="{D2D4E980-061A-4D10-A927-C7527E525771}" presName="accent_4" presStyleCnt="0"/>
      <dgm:spPr/>
    </dgm:pt>
    <dgm:pt modelId="{B304A0F3-FC69-45AA-86CE-A36513608CA9}" type="pres">
      <dgm:prSet presAssocID="{D2D4E980-061A-4D10-A927-C7527E525771}" presName="accentRepeatNode" presStyleLbl="solidFgAcc1" presStyleIdx="3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  <dgm:pt modelId="{FB553495-F0D4-4CD0-B84A-51C1F05C1723}" type="pres">
      <dgm:prSet presAssocID="{D83595F7-371F-4650-812B-CB9469139DB2}" presName="text_5" presStyleLbl="node1" presStyleIdx="4" presStyleCnt="6" custScaleY="110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BAA91-0C9A-4A97-A85D-1F59D5990126}" type="pres">
      <dgm:prSet presAssocID="{D83595F7-371F-4650-812B-CB9469139DB2}" presName="accent_5" presStyleCnt="0"/>
      <dgm:spPr/>
    </dgm:pt>
    <dgm:pt modelId="{688F8487-1281-496C-9742-221B465E0FFC}" type="pres">
      <dgm:prSet presAssocID="{D83595F7-371F-4650-812B-CB9469139DB2}" presName="accentRepeatNode" presStyleLbl="solidFgAcc1" presStyleIdx="4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  <dgm:pt modelId="{48D77A10-9615-4F97-B930-3B35B55FA993}" type="pres">
      <dgm:prSet presAssocID="{1BAC3913-5C17-46E3-A64D-FA46080708C6}" presName="text_6" presStyleLbl="node1" presStyleIdx="5" presStyleCnt="6" custScaleY="189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0E1F3-6D29-4688-9701-F6BABFDBB28C}" type="pres">
      <dgm:prSet presAssocID="{1BAC3913-5C17-46E3-A64D-FA46080708C6}" presName="accent_6" presStyleCnt="0"/>
      <dgm:spPr/>
    </dgm:pt>
    <dgm:pt modelId="{62D55AD0-4B14-42F5-93ED-6252F0B5CBC4}" type="pres">
      <dgm:prSet presAssocID="{1BAC3913-5C17-46E3-A64D-FA46080708C6}" presName="accentRepeatNode" presStyleLbl="solidFgAcc1" presStyleIdx="5" presStyleCnt="6"/>
      <dgm:spPr>
        <a:ln>
          <a:solidFill>
            <a:srgbClr val="002060"/>
          </a:solidFill>
        </a:ln>
      </dgm:spPr>
      <dgm:t>
        <a:bodyPr/>
        <a:lstStyle/>
        <a:p>
          <a:endParaRPr lang="bg-BG"/>
        </a:p>
      </dgm:t>
    </dgm:pt>
  </dgm:ptLst>
  <dgm:cxnLst>
    <dgm:cxn modelId="{E1AC342B-1776-4A47-B89B-725ACD7B8F7C}" type="presOf" srcId="{D83595F7-371F-4650-812B-CB9469139DB2}" destId="{FB553495-F0D4-4CD0-B84A-51C1F05C1723}" srcOrd="0" destOrd="0" presId="urn:microsoft.com/office/officeart/2008/layout/VerticalCurvedList"/>
    <dgm:cxn modelId="{CBA55E04-3242-43FB-9D53-143AB488DA6A}" type="presOf" srcId="{FAE57DBC-A0B0-4527-91C6-59D47A3C8DC9}" destId="{DDB5633B-1D18-4E30-BB0D-F159E8D2F6ED}" srcOrd="0" destOrd="0" presId="urn:microsoft.com/office/officeart/2008/layout/VerticalCurvedList"/>
    <dgm:cxn modelId="{9B4266BD-28B7-4604-BFDB-D5A6AF48165A}" srcId="{FAE57DBC-A0B0-4527-91C6-59D47A3C8DC9}" destId="{383CF55B-1ABC-4939-8817-C9E155C1646B}" srcOrd="1" destOrd="0" parTransId="{DAC129A2-6FD3-444B-A224-9B425A8081B6}" sibTransId="{7FC58D8E-065C-4E3B-B92A-69EC1E2CA78D}"/>
    <dgm:cxn modelId="{C69B1084-34C4-4C52-BF12-F9A43DADCDF0}" type="presOf" srcId="{4506ABBB-B4AC-47EB-9969-8E17ED78DED6}" destId="{9006D765-B3E1-4C1B-8757-D2D70806755A}" srcOrd="0" destOrd="0" presId="urn:microsoft.com/office/officeart/2008/layout/VerticalCurvedList"/>
    <dgm:cxn modelId="{0302D19D-A522-4455-9FFE-0AA4B18AE46C}" type="presOf" srcId="{D2D4E980-061A-4D10-A927-C7527E525771}" destId="{923DBF2D-5D60-4B57-A8C0-E701CF8CBA98}" srcOrd="0" destOrd="0" presId="urn:microsoft.com/office/officeart/2008/layout/VerticalCurvedList"/>
    <dgm:cxn modelId="{29AD1FDD-00AF-4A32-AF26-3B2A60BDD4E5}" srcId="{FAE57DBC-A0B0-4527-91C6-59D47A3C8DC9}" destId="{1BAC3913-5C17-46E3-A64D-FA46080708C6}" srcOrd="5" destOrd="0" parTransId="{6AD3AA18-2FEA-4C00-9730-18B43F71B56C}" sibTransId="{FEC74BA4-F2C5-4F72-A575-4B9C9E08C24D}"/>
    <dgm:cxn modelId="{ED75A479-CC9D-434D-8697-B09296D05FA6}" type="presOf" srcId="{383CF55B-1ABC-4939-8817-C9E155C1646B}" destId="{8D4BF2B2-B5A5-42F2-9953-27C2E543103B}" srcOrd="0" destOrd="0" presId="urn:microsoft.com/office/officeart/2008/layout/VerticalCurvedList"/>
    <dgm:cxn modelId="{3FD7EBAD-8CB1-4A07-B984-61E46EEDACB1}" srcId="{FAE57DBC-A0B0-4527-91C6-59D47A3C8DC9}" destId="{A61C00D8-8147-4BE6-B789-79CA8C4A68A5}" srcOrd="0" destOrd="0" parTransId="{D98302C3-F6FF-4823-B7FA-1B30FBE2132E}" sibTransId="{4506ABBB-B4AC-47EB-9969-8E17ED78DED6}"/>
    <dgm:cxn modelId="{291FE5D0-14F6-464A-A1BA-7EFD111422C9}" type="presOf" srcId="{A61C00D8-8147-4BE6-B789-79CA8C4A68A5}" destId="{8A5DAD2D-37DC-49FE-A507-C40A3AB42E05}" srcOrd="0" destOrd="0" presId="urn:microsoft.com/office/officeart/2008/layout/VerticalCurvedList"/>
    <dgm:cxn modelId="{82F8B193-A774-43A5-B403-F08816DBD809}" type="presOf" srcId="{1BAC3913-5C17-46E3-A64D-FA46080708C6}" destId="{48D77A10-9615-4F97-B930-3B35B55FA993}" srcOrd="0" destOrd="0" presId="urn:microsoft.com/office/officeart/2008/layout/VerticalCurvedList"/>
    <dgm:cxn modelId="{B9EE305D-E2FE-4F3C-A2B5-1EF8DEAE5877}" srcId="{FAE57DBC-A0B0-4527-91C6-59D47A3C8DC9}" destId="{D83595F7-371F-4650-812B-CB9469139DB2}" srcOrd="4" destOrd="0" parTransId="{591E0024-92F6-4B39-A69C-C4D825E8869B}" sibTransId="{B64FC23A-56D6-45F7-842D-F6D70DA79BB1}"/>
    <dgm:cxn modelId="{C9092011-2F7C-4349-AA3D-8BA2B1562852}" srcId="{FAE57DBC-A0B0-4527-91C6-59D47A3C8DC9}" destId="{D2D4E980-061A-4D10-A927-C7527E525771}" srcOrd="3" destOrd="0" parTransId="{E4327754-9F49-4669-B19F-7D3C7E722BAA}" sibTransId="{F6C1BEB2-A45B-4365-A0AD-1B978F3D51BF}"/>
    <dgm:cxn modelId="{663E5F11-4037-4221-A61E-CD026383717F}" srcId="{FAE57DBC-A0B0-4527-91C6-59D47A3C8DC9}" destId="{2468DF18-2FF5-4906-A375-E1DA06B9A8CB}" srcOrd="2" destOrd="0" parTransId="{A376ADC3-BB6C-4DBF-AA73-0FA0DC863CA9}" sibTransId="{90EF7292-A555-45D7-A5F2-84D778AA38F3}"/>
    <dgm:cxn modelId="{5AB548B9-D368-4121-90D4-B53AD21F5AE9}" type="presOf" srcId="{2468DF18-2FF5-4906-A375-E1DA06B9A8CB}" destId="{299672E1-9FB2-4382-952D-6448F2A9F3E8}" srcOrd="0" destOrd="0" presId="urn:microsoft.com/office/officeart/2008/layout/VerticalCurvedList"/>
    <dgm:cxn modelId="{15F4C622-731F-443A-854C-BD0CA0961904}" type="presParOf" srcId="{DDB5633B-1D18-4E30-BB0D-F159E8D2F6ED}" destId="{C2E9BA94-2676-4BAF-B2DF-FAA3A4037345}" srcOrd="0" destOrd="0" presId="urn:microsoft.com/office/officeart/2008/layout/VerticalCurvedList"/>
    <dgm:cxn modelId="{ADD88648-8013-42B2-867A-0E34CCAA3CD5}" type="presParOf" srcId="{C2E9BA94-2676-4BAF-B2DF-FAA3A4037345}" destId="{5B1803FA-029A-4E62-A2CB-F59642E42A99}" srcOrd="0" destOrd="0" presId="urn:microsoft.com/office/officeart/2008/layout/VerticalCurvedList"/>
    <dgm:cxn modelId="{26D165B3-DB3F-4787-B049-E4EE4E9ABB3A}" type="presParOf" srcId="{5B1803FA-029A-4E62-A2CB-F59642E42A99}" destId="{CF3E2FFB-DD81-4AEE-854E-F1D390090810}" srcOrd="0" destOrd="0" presId="urn:microsoft.com/office/officeart/2008/layout/VerticalCurvedList"/>
    <dgm:cxn modelId="{FD242D5B-6040-4239-AE5C-A0DB774AF2EC}" type="presParOf" srcId="{5B1803FA-029A-4E62-A2CB-F59642E42A99}" destId="{9006D765-B3E1-4C1B-8757-D2D70806755A}" srcOrd="1" destOrd="0" presId="urn:microsoft.com/office/officeart/2008/layout/VerticalCurvedList"/>
    <dgm:cxn modelId="{1A7B1504-FCE3-48D5-AC05-A1143E5B86F4}" type="presParOf" srcId="{5B1803FA-029A-4E62-A2CB-F59642E42A99}" destId="{0DED0351-CE11-4023-AAF4-36CC953C1EF2}" srcOrd="2" destOrd="0" presId="urn:microsoft.com/office/officeart/2008/layout/VerticalCurvedList"/>
    <dgm:cxn modelId="{41153D0F-20BF-4D7D-94D4-3567E6260CFA}" type="presParOf" srcId="{5B1803FA-029A-4E62-A2CB-F59642E42A99}" destId="{E6AF3B78-5F81-41F2-9631-203DA99D0881}" srcOrd="3" destOrd="0" presId="urn:microsoft.com/office/officeart/2008/layout/VerticalCurvedList"/>
    <dgm:cxn modelId="{D5D895A7-5E9B-4F27-A8F7-AA7968E30D51}" type="presParOf" srcId="{C2E9BA94-2676-4BAF-B2DF-FAA3A4037345}" destId="{8A5DAD2D-37DC-49FE-A507-C40A3AB42E05}" srcOrd="1" destOrd="0" presId="urn:microsoft.com/office/officeart/2008/layout/VerticalCurvedList"/>
    <dgm:cxn modelId="{90CBB497-21B1-4CCD-A6FD-DEB162325FB8}" type="presParOf" srcId="{C2E9BA94-2676-4BAF-B2DF-FAA3A4037345}" destId="{111A6A3B-7631-4CD6-86DF-1F98A9161A1E}" srcOrd="2" destOrd="0" presId="urn:microsoft.com/office/officeart/2008/layout/VerticalCurvedList"/>
    <dgm:cxn modelId="{1F189E02-864E-499D-878A-3CBC419B04E9}" type="presParOf" srcId="{111A6A3B-7631-4CD6-86DF-1F98A9161A1E}" destId="{2AD87F4D-7082-4DCA-A0E1-E8E85247EAF6}" srcOrd="0" destOrd="0" presId="urn:microsoft.com/office/officeart/2008/layout/VerticalCurvedList"/>
    <dgm:cxn modelId="{51176876-B0EC-4C4D-89E5-24F03925F055}" type="presParOf" srcId="{C2E9BA94-2676-4BAF-B2DF-FAA3A4037345}" destId="{8D4BF2B2-B5A5-42F2-9953-27C2E543103B}" srcOrd="3" destOrd="0" presId="urn:microsoft.com/office/officeart/2008/layout/VerticalCurvedList"/>
    <dgm:cxn modelId="{BE4B5E8D-C83C-4372-A365-248C67FB3AF8}" type="presParOf" srcId="{C2E9BA94-2676-4BAF-B2DF-FAA3A4037345}" destId="{DC5B7ED8-1C36-491D-99AB-0C8D7D525A34}" srcOrd="4" destOrd="0" presId="urn:microsoft.com/office/officeart/2008/layout/VerticalCurvedList"/>
    <dgm:cxn modelId="{CB97E354-7060-497D-BA9C-2117B2B61C7E}" type="presParOf" srcId="{DC5B7ED8-1C36-491D-99AB-0C8D7D525A34}" destId="{0B70C7B2-82A1-4BC7-8C0F-0FAED0952826}" srcOrd="0" destOrd="0" presId="urn:microsoft.com/office/officeart/2008/layout/VerticalCurvedList"/>
    <dgm:cxn modelId="{98ADADDC-150E-4C26-8C00-4730E3474F87}" type="presParOf" srcId="{C2E9BA94-2676-4BAF-B2DF-FAA3A4037345}" destId="{299672E1-9FB2-4382-952D-6448F2A9F3E8}" srcOrd="5" destOrd="0" presId="urn:microsoft.com/office/officeart/2008/layout/VerticalCurvedList"/>
    <dgm:cxn modelId="{2E128351-609D-4EB7-BC58-2420C085A63D}" type="presParOf" srcId="{C2E9BA94-2676-4BAF-B2DF-FAA3A4037345}" destId="{686F418F-492D-4810-9FCE-455961C4699D}" srcOrd="6" destOrd="0" presId="urn:microsoft.com/office/officeart/2008/layout/VerticalCurvedList"/>
    <dgm:cxn modelId="{9AE1336B-009C-4A93-BF8D-05528E36EBA6}" type="presParOf" srcId="{686F418F-492D-4810-9FCE-455961C4699D}" destId="{20BF6171-3F23-4B27-8FA1-01D310614498}" srcOrd="0" destOrd="0" presId="urn:microsoft.com/office/officeart/2008/layout/VerticalCurvedList"/>
    <dgm:cxn modelId="{EFA7310D-C1CE-488F-9EDF-6218B77E5578}" type="presParOf" srcId="{C2E9BA94-2676-4BAF-B2DF-FAA3A4037345}" destId="{923DBF2D-5D60-4B57-A8C0-E701CF8CBA98}" srcOrd="7" destOrd="0" presId="urn:microsoft.com/office/officeart/2008/layout/VerticalCurvedList"/>
    <dgm:cxn modelId="{06782093-A466-491E-A7D2-77C652802A6F}" type="presParOf" srcId="{C2E9BA94-2676-4BAF-B2DF-FAA3A4037345}" destId="{4D1D8405-9870-44EC-9A22-A164F5D55F01}" srcOrd="8" destOrd="0" presId="urn:microsoft.com/office/officeart/2008/layout/VerticalCurvedList"/>
    <dgm:cxn modelId="{87A1619E-204E-4379-AE0B-F103E1C55CA9}" type="presParOf" srcId="{4D1D8405-9870-44EC-9A22-A164F5D55F01}" destId="{B304A0F3-FC69-45AA-86CE-A36513608CA9}" srcOrd="0" destOrd="0" presId="urn:microsoft.com/office/officeart/2008/layout/VerticalCurvedList"/>
    <dgm:cxn modelId="{D48FBBA0-97DC-4B68-9137-6113F23DD98D}" type="presParOf" srcId="{C2E9BA94-2676-4BAF-B2DF-FAA3A4037345}" destId="{FB553495-F0D4-4CD0-B84A-51C1F05C1723}" srcOrd="9" destOrd="0" presId="urn:microsoft.com/office/officeart/2008/layout/VerticalCurvedList"/>
    <dgm:cxn modelId="{999A7546-DFCC-4678-AFAF-9308B6164BBD}" type="presParOf" srcId="{C2E9BA94-2676-4BAF-B2DF-FAA3A4037345}" destId="{C39BAA91-0C9A-4A97-A85D-1F59D5990126}" srcOrd="10" destOrd="0" presId="urn:microsoft.com/office/officeart/2008/layout/VerticalCurvedList"/>
    <dgm:cxn modelId="{3D9C8CF1-CCFD-437A-BE3E-9E47B7888EEA}" type="presParOf" srcId="{C39BAA91-0C9A-4A97-A85D-1F59D5990126}" destId="{688F8487-1281-496C-9742-221B465E0FFC}" srcOrd="0" destOrd="0" presId="urn:microsoft.com/office/officeart/2008/layout/VerticalCurvedList"/>
    <dgm:cxn modelId="{80C5DA2C-B64F-4491-8CC1-7D36F94593CB}" type="presParOf" srcId="{C2E9BA94-2676-4BAF-B2DF-FAA3A4037345}" destId="{48D77A10-9615-4F97-B930-3B35B55FA993}" srcOrd="11" destOrd="0" presId="urn:microsoft.com/office/officeart/2008/layout/VerticalCurvedList"/>
    <dgm:cxn modelId="{D9BCCDBB-FF87-4593-91F2-554921ED607E}" type="presParOf" srcId="{C2E9BA94-2676-4BAF-B2DF-FAA3A4037345}" destId="{8360E1F3-6D29-4688-9701-F6BABFDBB28C}" srcOrd="12" destOrd="0" presId="urn:microsoft.com/office/officeart/2008/layout/VerticalCurvedList"/>
    <dgm:cxn modelId="{43F5E5EF-39F6-4CEC-A61B-59BD0F96E76C}" type="presParOf" srcId="{8360E1F3-6D29-4688-9701-F6BABFDBB28C}" destId="{62D55AD0-4B14-42F5-93ED-6252F0B5CB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2DEC9-4C6B-4DBF-A4A2-CB2437E26CE9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31715BB0-A833-4643-9BC4-8C9D20BA9708}">
      <dgm:prSet phldrT="[Text]"/>
      <dgm:spPr/>
      <dgm:t>
        <a:bodyPr/>
        <a:lstStyle/>
        <a:p>
          <a:r>
            <a:rPr lang="bg-BG" b="1" dirty="0" smtClean="0">
              <a:solidFill>
                <a:srgbClr val="002060"/>
              </a:solidFill>
            </a:rPr>
            <a:t>Най-много пожари в отраслите</a:t>
          </a:r>
          <a:endParaRPr lang="bg-BG" b="1" dirty="0">
            <a:solidFill>
              <a:srgbClr val="002060"/>
            </a:solidFill>
          </a:endParaRPr>
        </a:p>
      </dgm:t>
    </dgm:pt>
    <dgm:pt modelId="{E5A3BC8E-479B-40B4-B959-C71853431732}" type="parTrans" cxnId="{6C4B2A2E-C6E3-44F8-985E-CA586C489EC7}">
      <dgm:prSet/>
      <dgm:spPr/>
      <dgm:t>
        <a:bodyPr/>
        <a:lstStyle/>
        <a:p>
          <a:endParaRPr lang="bg-BG" b="1"/>
        </a:p>
      </dgm:t>
    </dgm:pt>
    <dgm:pt modelId="{D5B049EB-2133-4810-BE65-0DEFFEA2AB96}" type="sibTrans" cxnId="{6C4B2A2E-C6E3-44F8-985E-CA586C489EC7}">
      <dgm:prSet/>
      <dgm:spPr/>
      <dgm:t>
        <a:bodyPr/>
        <a:lstStyle/>
        <a:p>
          <a:endParaRPr lang="bg-BG" b="1"/>
        </a:p>
      </dgm:t>
    </dgm:pt>
    <dgm:pt modelId="{3679A6D6-6AF9-4133-B1BA-6D858A22D87C}">
      <dgm:prSet phldrT="[Text]"/>
      <dgm:spPr/>
      <dgm:t>
        <a:bodyPr/>
        <a:lstStyle/>
        <a:p>
          <a:r>
            <a:rPr lang="bg-BG" b="1" dirty="0" smtClean="0"/>
            <a:t>„Жилищно стопанство и дейност на домакинства” - 45%</a:t>
          </a:r>
          <a:endParaRPr lang="bg-BG" b="1" dirty="0"/>
        </a:p>
      </dgm:t>
    </dgm:pt>
    <dgm:pt modelId="{3286AE45-DC1C-49F7-86EB-B17389EE6BD1}" type="parTrans" cxnId="{973A9183-0207-4FFC-ACA3-0D27216662F7}">
      <dgm:prSet/>
      <dgm:spPr/>
      <dgm:t>
        <a:bodyPr/>
        <a:lstStyle/>
        <a:p>
          <a:endParaRPr lang="bg-BG" b="1"/>
        </a:p>
      </dgm:t>
    </dgm:pt>
    <dgm:pt modelId="{66CDD4A6-2002-4BBD-B58C-A317A5F13316}" type="sibTrans" cxnId="{973A9183-0207-4FFC-ACA3-0D27216662F7}">
      <dgm:prSet/>
      <dgm:spPr/>
      <dgm:t>
        <a:bodyPr/>
        <a:lstStyle/>
        <a:p>
          <a:endParaRPr lang="bg-BG" b="1"/>
        </a:p>
      </dgm:t>
    </dgm:pt>
    <dgm:pt modelId="{ADD27A35-F5F1-4396-B3E8-4A438A50122E}">
      <dgm:prSet phldrT="[Text]"/>
      <dgm:spPr/>
      <dgm:t>
        <a:bodyPr/>
        <a:lstStyle/>
        <a:p>
          <a:r>
            <a:rPr lang="bg-BG" b="1" dirty="0" smtClean="0"/>
            <a:t>„Транспорт, складиране и пощи“ 26%</a:t>
          </a:r>
          <a:endParaRPr lang="bg-BG" b="1" dirty="0"/>
        </a:p>
      </dgm:t>
    </dgm:pt>
    <dgm:pt modelId="{FB350033-FB9A-492C-8361-E320DF95EC34}" type="parTrans" cxnId="{A43AAEE0-6E23-4354-81EB-EECA94522982}">
      <dgm:prSet/>
      <dgm:spPr/>
      <dgm:t>
        <a:bodyPr/>
        <a:lstStyle/>
        <a:p>
          <a:endParaRPr lang="bg-BG" b="1"/>
        </a:p>
      </dgm:t>
    </dgm:pt>
    <dgm:pt modelId="{7EB8276C-1D14-45EE-B6B1-1FE3D0E5B64A}" type="sibTrans" cxnId="{A43AAEE0-6E23-4354-81EB-EECA94522982}">
      <dgm:prSet/>
      <dgm:spPr/>
      <dgm:t>
        <a:bodyPr/>
        <a:lstStyle/>
        <a:p>
          <a:endParaRPr lang="bg-BG" b="1"/>
        </a:p>
      </dgm:t>
    </dgm:pt>
    <dgm:pt modelId="{4446A4BC-37DB-4C7C-B715-6BAC793294CB}">
      <dgm:prSet phldrT="[Text]"/>
      <dgm:spPr/>
      <dgm:t>
        <a:bodyPr/>
        <a:lstStyle/>
        <a:p>
          <a:r>
            <a:rPr lang="bg-BG" b="1" dirty="0" smtClean="0"/>
            <a:t>„Селско и рибно стопанство“ – 7%</a:t>
          </a:r>
          <a:endParaRPr lang="bg-BG" b="1" dirty="0"/>
        </a:p>
      </dgm:t>
    </dgm:pt>
    <dgm:pt modelId="{FABC6BEA-483A-4875-B617-EB5EDEBD6E9E}" type="parTrans" cxnId="{5B3BE7D0-936A-4AB4-965B-575A46C0DB0A}">
      <dgm:prSet/>
      <dgm:spPr/>
      <dgm:t>
        <a:bodyPr/>
        <a:lstStyle/>
        <a:p>
          <a:endParaRPr lang="bg-BG" b="1"/>
        </a:p>
      </dgm:t>
    </dgm:pt>
    <dgm:pt modelId="{2D13D543-7A59-4AF8-A442-2DF47BA91014}" type="sibTrans" cxnId="{5B3BE7D0-936A-4AB4-965B-575A46C0DB0A}">
      <dgm:prSet/>
      <dgm:spPr/>
      <dgm:t>
        <a:bodyPr/>
        <a:lstStyle/>
        <a:p>
          <a:endParaRPr lang="bg-BG" b="1"/>
        </a:p>
      </dgm:t>
    </dgm:pt>
    <dgm:pt modelId="{2D2EBF08-05A0-4686-A379-E976C988C140}" type="pres">
      <dgm:prSet presAssocID="{B662DEC9-4C6B-4DBF-A4A2-CB2437E26C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180E735-83AF-43F3-BAA0-DEAAEB0053F4}" type="pres">
      <dgm:prSet presAssocID="{31715BB0-A833-4643-9BC4-8C9D20BA9708}" presName="roof" presStyleLbl="dkBgShp" presStyleIdx="0" presStyleCnt="2"/>
      <dgm:spPr/>
      <dgm:t>
        <a:bodyPr/>
        <a:lstStyle/>
        <a:p>
          <a:endParaRPr lang="bg-BG"/>
        </a:p>
      </dgm:t>
    </dgm:pt>
    <dgm:pt modelId="{A04B20B3-B23A-4328-A458-958F7E4B71AF}" type="pres">
      <dgm:prSet presAssocID="{31715BB0-A833-4643-9BC4-8C9D20BA9708}" presName="pillars" presStyleCnt="0"/>
      <dgm:spPr/>
    </dgm:pt>
    <dgm:pt modelId="{F6C0AA8D-2FED-480E-AE01-75C72E0C8B7D}" type="pres">
      <dgm:prSet presAssocID="{31715BB0-A833-4643-9BC4-8C9D20BA970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E230D7F-022F-4EEA-A95D-5349DF2BC007}" type="pres">
      <dgm:prSet presAssocID="{ADD27A35-F5F1-4396-B3E8-4A438A50122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0A2B3B1-5704-451B-9FBB-2D958E0F7E67}" type="pres">
      <dgm:prSet presAssocID="{4446A4BC-37DB-4C7C-B715-6BAC793294C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2F0D32B-E1B2-4B92-8F29-6961CDF57F2A}" type="pres">
      <dgm:prSet presAssocID="{31715BB0-A833-4643-9BC4-8C9D20BA9708}" presName="base" presStyleLbl="dkBgShp" presStyleIdx="1" presStyleCnt="2" custLinFactNeighborY="-18145"/>
      <dgm:spPr/>
    </dgm:pt>
  </dgm:ptLst>
  <dgm:cxnLst>
    <dgm:cxn modelId="{07FEEFBA-A16F-4B29-BB2F-4C73ACC300FD}" type="presOf" srcId="{ADD27A35-F5F1-4396-B3E8-4A438A50122E}" destId="{7E230D7F-022F-4EEA-A95D-5349DF2BC007}" srcOrd="0" destOrd="0" presId="urn:microsoft.com/office/officeart/2005/8/layout/hList3"/>
    <dgm:cxn modelId="{3DD5E2F5-244F-41EF-9151-1AF554B2133E}" type="presOf" srcId="{B662DEC9-4C6B-4DBF-A4A2-CB2437E26CE9}" destId="{2D2EBF08-05A0-4686-A379-E976C988C140}" srcOrd="0" destOrd="0" presId="urn:microsoft.com/office/officeart/2005/8/layout/hList3"/>
    <dgm:cxn modelId="{5EA2A72C-6D9E-400A-B093-120CF5ADB0CC}" type="presOf" srcId="{3679A6D6-6AF9-4133-B1BA-6D858A22D87C}" destId="{F6C0AA8D-2FED-480E-AE01-75C72E0C8B7D}" srcOrd="0" destOrd="0" presId="urn:microsoft.com/office/officeart/2005/8/layout/hList3"/>
    <dgm:cxn modelId="{6C4B2A2E-C6E3-44F8-985E-CA586C489EC7}" srcId="{B662DEC9-4C6B-4DBF-A4A2-CB2437E26CE9}" destId="{31715BB0-A833-4643-9BC4-8C9D20BA9708}" srcOrd="0" destOrd="0" parTransId="{E5A3BC8E-479B-40B4-B959-C71853431732}" sibTransId="{D5B049EB-2133-4810-BE65-0DEFFEA2AB96}"/>
    <dgm:cxn modelId="{72E19D03-2DCD-475F-B323-39C9F76C76A8}" type="presOf" srcId="{31715BB0-A833-4643-9BC4-8C9D20BA9708}" destId="{F180E735-83AF-43F3-BAA0-DEAAEB0053F4}" srcOrd="0" destOrd="0" presId="urn:microsoft.com/office/officeart/2005/8/layout/hList3"/>
    <dgm:cxn modelId="{973A9183-0207-4FFC-ACA3-0D27216662F7}" srcId="{31715BB0-A833-4643-9BC4-8C9D20BA9708}" destId="{3679A6D6-6AF9-4133-B1BA-6D858A22D87C}" srcOrd="0" destOrd="0" parTransId="{3286AE45-DC1C-49F7-86EB-B17389EE6BD1}" sibTransId="{66CDD4A6-2002-4BBD-B58C-A317A5F13316}"/>
    <dgm:cxn modelId="{BD0E58BA-FAE9-46C4-BDF3-67487FF0096C}" type="presOf" srcId="{4446A4BC-37DB-4C7C-B715-6BAC793294CB}" destId="{20A2B3B1-5704-451B-9FBB-2D958E0F7E67}" srcOrd="0" destOrd="0" presId="urn:microsoft.com/office/officeart/2005/8/layout/hList3"/>
    <dgm:cxn modelId="{A43AAEE0-6E23-4354-81EB-EECA94522982}" srcId="{31715BB0-A833-4643-9BC4-8C9D20BA9708}" destId="{ADD27A35-F5F1-4396-B3E8-4A438A50122E}" srcOrd="1" destOrd="0" parTransId="{FB350033-FB9A-492C-8361-E320DF95EC34}" sibTransId="{7EB8276C-1D14-45EE-B6B1-1FE3D0E5B64A}"/>
    <dgm:cxn modelId="{5B3BE7D0-936A-4AB4-965B-575A46C0DB0A}" srcId="{31715BB0-A833-4643-9BC4-8C9D20BA9708}" destId="{4446A4BC-37DB-4C7C-B715-6BAC793294CB}" srcOrd="2" destOrd="0" parTransId="{FABC6BEA-483A-4875-B617-EB5EDEBD6E9E}" sibTransId="{2D13D543-7A59-4AF8-A442-2DF47BA91014}"/>
    <dgm:cxn modelId="{1E52ECD2-F281-4758-AB8B-28BE5424B4D9}" type="presParOf" srcId="{2D2EBF08-05A0-4686-A379-E976C988C140}" destId="{F180E735-83AF-43F3-BAA0-DEAAEB0053F4}" srcOrd="0" destOrd="0" presId="urn:microsoft.com/office/officeart/2005/8/layout/hList3"/>
    <dgm:cxn modelId="{21522B42-71BB-4153-8D82-68C4CC5EAD40}" type="presParOf" srcId="{2D2EBF08-05A0-4686-A379-E976C988C140}" destId="{A04B20B3-B23A-4328-A458-958F7E4B71AF}" srcOrd="1" destOrd="0" presId="urn:microsoft.com/office/officeart/2005/8/layout/hList3"/>
    <dgm:cxn modelId="{BC3F8B8D-C49C-419A-83EA-D8E2BF1DFF8E}" type="presParOf" srcId="{A04B20B3-B23A-4328-A458-958F7E4B71AF}" destId="{F6C0AA8D-2FED-480E-AE01-75C72E0C8B7D}" srcOrd="0" destOrd="0" presId="urn:microsoft.com/office/officeart/2005/8/layout/hList3"/>
    <dgm:cxn modelId="{B2BCDA11-AB07-4F2F-9735-F3E1D28CFF8F}" type="presParOf" srcId="{A04B20B3-B23A-4328-A458-958F7E4B71AF}" destId="{7E230D7F-022F-4EEA-A95D-5349DF2BC007}" srcOrd="1" destOrd="0" presId="urn:microsoft.com/office/officeart/2005/8/layout/hList3"/>
    <dgm:cxn modelId="{5F25E15A-3444-4B9A-A771-46157ED5D930}" type="presParOf" srcId="{A04B20B3-B23A-4328-A458-958F7E4B71AF}" destId="{20A2B3B1-5704-451B-9FBB-2D958E0F7E67}" srcOrd="2" destOrd="0" presId="urn:microsoft.com/office/officeart/2005/8/layout/hList3"/>
    <dgm:cxn modelId="{F4EE9A4A-B3C0-402D-B2C7-37B091895036}" type="presParOf" srcId="{2D2EBF08-05A0-4686-A379-E976C988C140}" destId="{22F0D32B-E1B2-4B92-8F29-6961CDF57F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D765-B3E1-4C1B-8757-D2D70806755A}">
      <dsp:nvSpPr>
        <dsp:cNvPr id="0" name=""/>
        <dsp:cNvSpPr/>
      </dsp:nvSpPr>
      <dsp:spPr>
        <a:xfrm>
          <a:off x="-5910445" y="-866841"/>
          <a:ext cx="7014642" cy="7014642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DAD2D-37DC-49FE-A507-C40A3AB42E05}">
      <dsp:nvSpPr>
        <dsp:cNvPr id="0" name=""/>
        <dsp:cNvSpPr/>
      </dsp:nvSpPr>
      <dsp:spPr>
        <a:xfrm>
          <a:off x="331459" y="-5013"/>
          <a:ext cx="7891480" cy="1177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Не са допуснати сериозни инциденти при проведените през годината избори, национални и международни форуми, спортни и други масови мероприятия </a:t>
          </a:r>
          <a:endParaRPr lang="bg-BG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459" y="-5013"/>
        <a:ext cx="7891480" cy="1177270"/>
      </dsp:txXfrm>
    </dsp:sp>
    <dsp:sp modelId="{2AD87F4D-7082-4DCA-A0E1-E8E85247EAF6}">
      <dsp:nvSpPr>
        <dsp:cNvPr id="0" name=""/>
        <dsp:cNvSpPr/>
      </dsp:nvSpPr>
      <dsp:spPr>
        <a:xfrm>
          <a:off x="57015" y="240725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BF2B2-B5A5-42F2-9953-27C2E543103B}">
      <dsp:nvSpPr>
        <dsp:cNvPr id="0" name=""/>
        <dsp:cNvSpPr/>
      </dsp:nvSpPr>
      <dsp:spPr>
        <a:xfrm>
          <a:off x="851201" y="979736"/>
          <a:ext cx="7367399" cy="853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Осъществени 2704 посещения в 2143 малки населени места, в които няма постоянно полицейско присъствие</a:t>
          </a:r>
          <a:endParaRPr lang="bg-BG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201" y="979736"/>
        <a:ext cx="7367399" cy="853466"/>
      </dsp:txXfrm>
    </dsp:sp>
    <dsp:sp modelId="{0B70C7B2-82A1-4BC7-8C0F-0FAED0952826}">
      <dsp:nvSpPr>
        <dsp:cNvPr id="0" name=""/>
        <dsp:cNvSpPr/>
      </dsp:nvSpPr>
      <dsp:spPr>
        <a:xfrm>
          <a:off x="508304" y="1063572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72E1-9FB2-4382-952D-6448F2A9F3E8}">
      <dsp:nvSpPr>
        <dsp:cNvPr id="0" name=""/>
        <dsp:cNvSpPr/>
      </dsp:nvSpPr>
      <dsp:spPr>
        <a:xfrm>
          <a:off x="1057564" y="1954999"/>
          <a:ext cx="7161036" cy="548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/>
            <a:t>Извършени 105 проверки за наличие на взривни устройства, което е близо 2 пъти повече спрямо предходната година</a:t>
          </a:r>
          <a:endParaRPr lang="bg-BG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564" y="1954999"/>
        <a:ext cx="7161036" cy="548634"/>
      </dsp:txXfrm>
    </dsp:sp>
    <dsp:sp modelId="{20BF6171-3F23-4B27-8FA1-01D310614498}">
      <dsp:nvSpPr>
        <dsp:cNvPr id="0" name=""/>
        <dsp:cNvSpPr/>
      </dsp:nvSpPr>
      <dsp:spPr>
        <a:xfrm>
          <a:off x="714668" y="1886420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DBF2D-5D60-4B57-A8C0-E701CF8CBA98}">
      <dsp:nvSpPr>
        <dsp:cNvPr id="0" name=""/>
        <dsp:cNvSpPr/>
      </dsp:nvSpPr>
      <dsp:spPr>
        <a:xfrm>
          <a:off x="1057564" y="2682238"/>
          <a:ext cx="7161036" cy="73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Иззети 333 огнестрелни оръжия, 6665 броя боеприпаси, 179 гранати/снаряди, 4 кг взривни вещества и 11 896 пиротехнически изделия  </a:t>
          </a:r>
          <a:endParaRPr lang="bg-BG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564" y="2682238"/>
        <a:ext cx="7161036" cy="738807"/>
      </dsp:txXfrm>
    </dsp:sp>
    <dsp:sp modelId="{B304A0F3-FC69-45AA-86CE-A36513608CA9}">
      <dsp:nvSpPr>
        <dsp:cNvPr id="0" name=""/>
        <dsp:cNvSpPr/>
      </dsp:nvSpPr>
      <dsp:spPr>
        <a:xfrm>
          <a:off x="714668" y="2708746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53495-F0D4-4CD0-B84A-51C1F05C1723}">
      <dsp:nvSpPr>
        <dsp:cNvPr id="0" name=""/>
        <dsp:cNvSpPr/>
      </dsp:nvSpPr>
      <dsp:spPr>
        <a:xfrm>
          <a:off x="851201" y="3571531"/>
          <a:ext cx="7367399" cy="605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b="1" i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b="1" i="0" kern="1200" dirty="0" smtClean="0"/>
            <a:t>По Националната програма „Работа на полицията в училищата” са изнесени 4334 лекции в 1217 училища от 597 полицейски служители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201" y="3571531"/>
        <a:ext cx="7367399" cy="605917"/>
      </dsp:txXfrm>
    </dsp:sp>
    <dsp:sp modelId="{688F8487-1281-496C-9742-221B465E0FFC}">
      <dsp:nvSpPr>
        <dsp:cNvPr id="0" name=""/>
        <dsp:cNvSpPr/>
      </dsp:nvSpPr>
      <dsp:spPr>
        <a:xfrm>
          <a:off x="508304" y="3531593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77A10-9615-4F97-B930-3B35B55FA993}">
      <dsp:nvSpPr>
        <dsp:cNvPr id="0" name=""/>
        <dsp:cNvSpPr/>
      </dsp:nvSpPr>
      <dsp:spPr>
        <a:xfrm>
          <a:off x="399912" y="4178468"/>
          <a:ext cx="7818688" cy="1037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/>
            <a:t>По програмата „Детско полицейско управление“  са изнесени 583 лекции и са открити 67 ДПУ, в които се обучават 1357 деца</a:t>
          </a:r>
          <a:endParaRPr lang="bg-BG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12" y="4178468"/>
        <a:ext cx="7818688" cy="1037736"/>
      </dsp:txXfrm>
    </dsp:sp>
    <dsp:sp modelId="{62D55AD0-4B14-42F5-93ED-6252F0B5CBC4}">
      <dsp:nvSpPr>
        <dsp:cNvPr id="0" name=""/>
        <dsp:cNvSpPr/>
      </dsp:nvSpPr>
      <dsp:spPr>
        <a:xfrm>
          <a:off x="57015" y="4354440"/>
          <a:ext cx="685792" cy="6857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E735-83AF-43F3-BAA0-DEAAEB0053F4}">
      <dsp:nvSpPr>
        <dsp:cNvPr id="0" name=""/>
        <dsp:cNvSpPr/>
      </dsp:nvSpPr>
      <dsp:spPr>
        <a:xfrm>
          <a:off x="0" y="0"/>
          <a:ext cx="6116273" cy="54749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b="1" kern="1200" dirty="0" smtClean="0">
              <a:solidFill>
                <a:srgbClr val="002060"/>
              </a:solidFill>
            </a:rPr>
            <a:t>Най-много пожари в отраслите</a:t>
          </a:r>
          <a:endParaRPr lang="bg-BG" sz="2600" b="1" kern="1200" dirty="0">
            <a:solidFill>
              <a:srgbClr val="002060"/>
            </a:solidFill>
          </a:endParaRPr>
        </a:p>
      </dsp:txBody>
      <dsp:txXfrm>
        <a:off x="0" y="0"/>
        <a:ext cx="6116273" cy="547493"/>
      </dsp:txXfrm>
    </dsp:sp>
    <dsp:sp modelId="{F6C0AA8D-2FED-480E-AE01-75C72E0C8B7D}">
      <dsp:nvSpPr>
        <dsp:cNvPr id="0" name=""/>
        <dsp:cNvSpPr/>
      </dsp:nvSpPr>
      <dsp:spPr>
        <a:xfrm>
          <a:off x="2986" y="547493"/>
          <a:ext cx="2036766" cy="1149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„Жилищно стопанство и дейност на домакинства” - 45%</a:t>
          </a:r>
          <a:endParaRPr lang="bg-BG" sz="1600" b="1" kern="1200" dirty="0"/>
        </a:p>
      </dsp:txBody>
      <dsp:txXfrm>
        <a:off x="2986" y="547493"/>
        <a:ext cx="2036766" cy="1149736"/>
      </dsp:txXfrm>
    </dsp:sp>
    <dsp:sp modelId="{7E230D7F-022F-4EEA-A95D-5349DF2BC007}">
      <dsp:nvSpPr>
        <dsp:cNvPr id="0" name=""/>
        <dsp:cNvSpPr/>
      </dsp:nvSpPr>
      <dsp:spPr>
        <a:xfrm>
          <a:off x="2039753" y="547493"/>
          <a:ext cx="2036766" cy="1149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„Транспорт, складиране и пощи“ 26%</a:t>
          </a:r>
          <a:endParaRPr lang="bg-BG" sz="1600" b="1" kern="1200" dirty="0"/>
        </a:p>
      </dsp:txBody>
      <dsp:txXfrm>
        <a:off x="2039753" y="547493"/>
        <a:ext cx="2036766" cy="1149736"/>
      </dsp:txXfrm>
    </dsp:sp>
    <dsp:sp modelId="{20A2B3B1-5704-451B-9FBB-2D958E0F7E67}">
      <dsp:nvSpPr>
        <dsp:cNvPr id="0" name=""/>
        <dsp:cNvSpPr/>
      </dsp:nvSpPr>
      <dsp:spPr>
        <a:xfrm>
          <a:off x="4076519" y="547493"/>
          <a:ext cx="2036766" cy="1149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„Селско и рибно стопанство“ – 7%</a:t>
          </a:r>
          <a:endParaRPr lang="bg-BG" sz="1600" b="1" kern="1200" dirty="0"/>
        </a:p>
      </dsp:txBody>
      <dsp:txXfrm>
        <a:off x="4076519" y="547493"/>
        <a:ext cx="2036766" cy="1149736"/>
      </dsp:txXfrm>
    </dsp:sp>
    <dsp:sp modelId="{22F0D32B-E1B2-4B92-8F29-6961CDF57F2A}">
      <dsp:nvSpPr>
        <dsp:cNvPr id="0" name=""/>
        <dsp:cNvSpPr/>
      </dsp:nvSpPr>
      <dsp:spPr>
        <a:xfrm>
          <a:off x="0" y="1674050"/>
          <a:ext cx="6116273" cy="1277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0.63885</cdr:x>
      <cdr:y>0.20568</cdr:y>
    </cdr:from>
    <cdr:to>
      <cdr:x>0.99026</cdr:x>
      <cdr:y>0.27542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1980" y="805322"/>
          <a:ext cx="2140856" cy="273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Средно </a:t>
          </a:r>
          <a:r>
            <a:rPr lang="bg-BG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bg-BG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страната - 1130,9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751C-B781-4132-B3C7-43B6F3316397}" type="datetimeFigureOut">
              <a:rPr lang="bg-BG" smtClean="0"/>
              <a:t>31.03.2022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3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50C0-1D5E-435E-BC62-8EFAEA87D2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947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F21A-4704-42E5-847F-88B7B820604B}" type="datetimeFigureOut">
              <a:rPr lang="bg-BG" smtClean="0"/>
              <a:t>31.03.2022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1" y="4715711"/>
            <a:ext cx="5487041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3" y="9428242"/>
            <a:ext cx="2972547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DE1A-1A5B-4C21-AB5A-E9FCB6736B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849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00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76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400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06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406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132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717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42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DE1A-1A5B-4C21-AB5A-E9FCB6736BE0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825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742FBD-21DA-4785-9A33-41517B8D738B}" type="datetime1">
              <a:rPr lang="bg-BG" smtClean="0"/>
              <a:t>31.03.2022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C74E-B78E-43EE-BA1B-D75A3E15BBF6}" type="datetime1">
              <a:rPr lang="bg-BG" smtClean="0"/>
              <a:t>31.03.2022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055C-2F2F-475B-84C7-6BF16706EE05}" type="datetime1">
              <a:rPr lang="bg-BG" smtClean="0"/>
              <a:t>31.03.2022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E373-A372-4A3B-832A-190A82236DF4}" type="datetime1">
              <a:rPr lang="bg-BG" smtClean="0"/>
              <a:t>31.03.2022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A99E-63AE-47E3-9FF4-08F3B7CA87F9}" type="datetime1">
              <a:rPr lang="bg-BG" smtClean="0"/>
              <a:t>31.03.2022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E324-E43D-4C9C-B610-EE7A5A254F6D}" type="datetime1">
              <a:rPr lang="bg-BG" smtClean="0"/>
              <a:t>31.03.2022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E96D-8C36-44B8-94BE-0FBE5B9B2E0E}" type="datetime1">
              <a:rPr lang="bg-BG" smtClean="0"/>
              <a:t>31.03.2022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71E9-AAFF-4A12-9FDE-20B54848AD99}" type="datetime1">
              <a:rPr lang="bg-BG" smtClean="0"/>
              <a:t>31.03.2022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E5-710F-44B4-AA30-68A649BE91A4}" type="datetime1">
              <a:rPr lang="bg-BG" smtClean="0"/>
              <a:t>31.03.2022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9EE4B6-E001-4C7B-A5A4-477E4E4C03F7}" type="datetime1">
              <a:rPr lang="bg-BG" smtClean="0"/>
              <a:t>31.03.2022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F5D3FB-F0E0-45D9-B349-FE9E918277BB}" type="datetime1">
              <a:rPr lang="bg-BG" smtClean="0"/>
              <a:t>31.03.2022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28F735-2039-45A7-92DB-F88AC2191450}" type="datetime1">
              <a:rPr lang="bg-BG" smtClean="0"/>
              <a:t>31.03.2022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87DA63-68E3-44C8-BDCE-DD97A4367274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41044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ДЕЙНОСТТА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МИНИСТЕРСТВОТО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ВЪТРЕШНИТЕ РАБОТИ</a:t>
            </a:r>
            <a:b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248" y="5949280"/>
            <a:ext cx="2157675" cy="432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bg-BG" sz="2300" b="1" i="1" dirty="0" smtClean="0"/>
              <a:t>31 март 2022 </a:t>
            </a:r>
            <a:r>
              <a:rPr lang="bg-BG" sz="2300" b="1" i="1" dirty="0"/>
              <a:t>г.</a:t>
            </a:r>
          </a:p>
          <a:p>
            <a:pPr algn="r"/>
            <a:endParaRPr lang="bg-BG" b="1" dirty="0"/>
          </a:p>
        </p:txBody>
      </p:sp>
      <p:pic>
        <p:nvPicPr>
          <p:cNvPr id="4" name="Picture 3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9592" cy="2102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2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36" y="332656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/>
              </a:rPr>
              <a:t>Телефонни </a:t>
            </a:r>
            <a:r>
              <a:rPr lang="bg-BG" sz="4000" b="1" dirty="0">
                <a:solidFill>
                  <a:srgbClr val="002060"/>
                </a:solidFill>
                <a:effectLst/>
              </a:rPr>
              <a:t>измами</a:t>
            </a: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10</a:t>
            </a:fld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4437112"/>
            <a:ext cx="8352928" cy="19708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Регистрирани са с 52% </a:t>
            </a:r>
            <a:r>
              <a:rPr lang="bg-BG" b="1" dirty="0"/>
              <a:t>по-малко </a:t>
            </a:r>
            <a:r>
              <a:rPr lang="bg-BG" b="1" i="1" dirty="0"/>
              <a:t>телефонни измами </a:t>
            </a:r>
            <a:r>
              <a:rPr lang="bg-BG" b="1" dirty="0"/>
              <a:t>в сравнение с </a:t>
            </a:r>
            <a:r>
              <a:rPr lang="bg-BG" b="1" dirty="0" smtClean="0"/>
              <a:t>2020 </a:t>
            </a:r>
            <a:r>
              <a:rPr lang="bg-BG" b="1" dirty="0"/>
              <a:t>г</a:t>
            </a:r>
            <a:r>
              <a:rPr lang="bg-BG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Разкрити </a:t>
            </a:r>
            <a:r>
              <a:rPr lang="bg-BG" b="1" dirty="0"/>
              <a:t>са </a:t>
            </a:r>
            <a:r>
              <a:rPr lang="bg-BG" b="1" dirty="0" smtClean="0"/>
              <a:t>10 измами от регистрираните през годината, както и </a:t>
            </a:r>
            <a:r>
              <a:rPr lang="bg-BG" b="1" dirty="0"/>
              <a:t>22 </a:t>
            </a:r>
            <a:r>
              <a:rPr lang="bg-BG" b="1" dirty="0" smtClean="0"/>
              <a:t>от </a:t>
            </a:r>
            <a:r>
              <a:rPr lang="bg-BG" b="1" dirty="0"/>
              <a:t>регистрираните в предходни </a:t>
            </a:r>
            <a:r>
              <a:rPr lang="bg-BG" b="1" dirty="0" smtClean="0"/>
              <a:t>периоди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Активна е превантивната </a:t>
            </a:r>
            <a:r>
              <a:rPr lang="bg-BG" b="1" dirty="0"/>
              <a:t>дейност – беседи с възрастни хора, радио и телевизионни </a:t>
            </a:r>
            <a:r>
              <a:rPr lang="bg-BG" b="1" dirty="0" smtClean="0"/>
              <a:t>предавания, взаимодействие с банки и мобилни оператори</a:t>
            </a:r>
            <a:endParaRPr lang="bg-BG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67260810"/>
              </p:ext>
            </p:extLst>
          </p:nvPr>
        </p:nvGraphicFramePr>
        <p:xfrm>
          <a:off x="1131636" y="1124744"/>
          <a:ext cx="7024744" cy="327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1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6011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/>
              </a:rPr>
              <a:t>Посегателства</a:t>
            </a:r>
            <a:r>
              <a:rPr lang="bg-BG" sz="4000" b="1" dirty="0" smtClean="0">
                <a:solidFill>
                  <a:srgbClr val="002060"/>
                </a:solidFill>
              </a:rPr>
              <a:t> </a:t>
            </a:r>
            <a:r>
              <a:rPr lang="bg-BG" sz="4000" b="1" dirty="0">
                <a:solidFill>
                  <a:srgbClr val="002060"/>
                </a:solidFill>
              </a:rPr>
              <a:t>спрямо </a:t>
            </a:r>
            <a:r>
              <a:rPr lang="bg-BG" sz="4000" b="1" dirty="0" smtClean="0">
                <a:solidFill>
                  <a:srgbClr val="002060"/>
                </a:solidFill>
              </a:rPr>
              <a:t>МПС</a:t>
            </a:r>
            <a:endParaRPr lang="bg-BG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11</a:t>
            </a:fld>
            <a:endParaRPr lang="bg-BG" b="1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47805895"/>
              </p:ext>
            </p:extLst>
          </p:nvPr>
        </p:nvGraphicFramePr>
        <p:xfrm>
          <a:off x="899592" y="1484784"/>
          <a:ext cx="73448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9552" y="5301208"/>
            <a:ext cx="8107720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/>
              <a:t>Регистрираните </a:t>
            </a:r>
            <a:r>
              <a:rPr lang="bg-BG" b="1" i="1" dirty="0"/>
              <a:t>посегателства спрямо МПС</a:t>
            </a:r>
            <a:r>
              <a:rPr lang="bg-BG" b="1" dirty="0"/>
              <a:t> са </a:t>
            </a:r>
            <a:r>
              <a:rPr lang="bg-BG" b="1" dirty="0" smtClean="0"/>
              <a:t>1353, </a:t>
            </a:r>
            <a:r>
              <a:rPr lang="bg-BG" b="1" dirty="0"/>
              <a:t>което е намаление с </a:t>
            </a:r>
            <a:r>
              <a:rPr lang="bg-BG" b="1" dirty="0" smtClean="0"/>
              <a:t>15% </a:t>
            </a:r>
            <a:r>
              <a:rPr lang="bg-BG" b="1" dirty="0"/>
              <a:t>спрямо </a:t>
            </a:r>
            <a:r>
              <a:rPr lang="bg-BG" b="1" dirty="0" smtClean="0"/>
              <a:t>2020 г.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rgbClr val="002060"/>
                </a:solidFill>
              </a:rPr>
              <a:t>Разкрито е всяко четвърто престъпление.  </a:t>
            </a:r>
            <a:endParaRPr lang="bg-B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6011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sz="3000" b="1" dirty="0" smtClean="0">
                <a:solidFill>
                  <a:srgbClr val="002060"/>
                </a:solidFill>
                <a:effectLst/>
              </a:rPr>
              <a:t>Престъпления в условия на домашно насилие</a:t>
            </a:r>
            <a:endParaRPr lang="bg-BG" sz="3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3164"/>
            <a:ext cx="577056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12</a:t>
            </a:fld>
            <a:endParaRPr lang="bg-BG" b="1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V="1">
            <a:off x="755576" y="4653136"/>
            <a:ext cx="7992888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i="1" dirty="0"/>
              <a:t>Престъпленията, извършени в условията на домашно насилие</a:t>
            </a:r>
            <a:r>
              <a:rPr lang="bg-BG" b="1" dirty="0"/>
              <a:t> са </a:t>
            </a:r>
            <a:r>
              <a:rPr lang="bg-BG" b="1" dirty="0" smtClean="0"/>
              <a:t>664, </a:t>
            </a:r>
            <a:r>
              <a:rPr lang="bg-BG" b="1" dirty="0"/>
              <a:t>или с </a:t>
            </a:r>
            <a:r>
              <a:rPr lang="bg-BG" b="1" dirty="0" smtClean="0"/>
              <a:t>10% повече от </a:t>
            </a:r>
            <a:r>
              <a:rPr lang="bg-BG" b="1" dirty="0"/>
              <a:t>2020 г</a:t>
            </a:r>
            <a:r>
              <a:rPr lang="bg-BG" b="1" dirty="0" smtClean="0"/>
              <a:t>. </a:t>
            </a:r>
            <a:r>
              <a:rPr lang="bg-BG" b="1" dirty="0" err="1"/>
              <a:t>Разкриваемостта</a:t>
            </a:r>
            <a:r>
              <a:rPr lang="bg-BG" b="1" dirty="0"/>
              <a:t> е </a:t>
            </a:r>
            <a:r>
              <a:rPr lang="bg-BG" b="1" dirty="0" smtClean="0"/>
              <a:t>58%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Регистрирани </a:t>
            </a:r>
            <a:r>
              <a:rPr lang="bg-BG" b="1" dirty="0"/>
              <a:t>са 2 </a:t>
            </a:r>
            <a:r>
              <a:rPr lang="bg-BG" b="1" i="1" dirty="0"/>
              <a:t>умишлени убийства в условията на домашно </a:t>
            </a:r>
            <a:r>
              <a:rPr lang="bg-BG" b="1" i="1" dirty="0" smtClean="0"/>
              <a:t>насилие и </a:t>
            </a:r>
            <a:r>
              <a:rPr lang="bg-BG" b="1" dirty="0" smtClean="0"/>
              <a:t>233 т</a:t>
            </a:r>
            <a:r>
              <a:rPr lang="bg-BG" b="1" i="1" dirty="0" smtClean="0"/>
              <a:t>елесни повреди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Случаите </a:t>
            </a:r>
            <a:r>
              <a:rPr lang="bg-BG" b="1" dirty="0"/>
              <a:t>на неизпълнение на заповед за защита от домашно насилие </a:t>
            </a:r>
            <a:r>
              <a:rPr lang="bg-BG" b="1" dirty="0" smtClean="0"/>
              <a:t>нарастват до </a:t>
            </a:r>
            <a:r>
              <a:rPr lang="bg-BG" b="1" dirty="0"/>
              <a:t>383 (348 за 2020 г</a:t>
            </a:r>
            <a:r>
              <a:rPr lang="bg-BG" b="1" dirty="0" smtClean="0"/>
              <a:t>.) </a:t>
            </a:r>
            <a:endParaRPr lang="bg-BG" b="1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78781127"/>
              </p:ext>
            </p:extLst>
          </p:nvPr>
        </p:nvGraphicFramePr>
        <p:xfrm>
          <a:off x="1403648" y="1196752"/>
          <a:ext cx="6624736" cy="324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2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171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Организирана </a:t>
            </a:r>
            <a:r>
              <a:rPr lang="bg-BG" sz="4000" b="1" dirty="0" smtClean="0">
                <a:solidFill>
                  <a:srgbClr val="002060"/>
                </a:solidFill>
              </a:rPr>
              <a:t>престъпност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20472" y="6508839"/>
            <a:ext cx="359053" cy="365125"/>
          </a:xfrm>
        </p:spPr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13</a:t>
            </a:fld>
            <a:endParaRPr lang="bg-BG" b="1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9596" y="1916832"/>
            <a:ext cx="7056784" cy="3240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/>
              <a:t>Проведени </a:t>
            </a:r>
            <a:r>
              <a:rPr lang="bg-BG" sz="2000" b="1" dirty="0"/>
              <a:t>182 специализирани полицейски операции, от които 31 с чужди партньорски </a:t>
            </a:r>
            <a:r>
              <a:rPr lang="bg-BG" sz="2000" b="1" dirty="0" smtClean="0"/>
              <a:t>служби;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/>
              <a:t>Новообразувани </a:t>
            </a:r>
            <a:r>
              <a:rPr lang="bg-BG" sz="2000" b="1" dirty="0"/>
              <a:t>са 361 ДП и 56 досъдебни производства, водени от </a:t>
            </a:r>
            <a:r>
              <a:rPr lang="bg-BG" sz="2000" b="1" dirty="0" smtClean="0"/>
              <a:t>следовател;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/>
              <a:t>Приключени </a:t>
            </a:r>
            <a:r>
              <a:rPr lang="bg-BG" sz="2000" b="1" dirty="0"/>
              <a:t>са 434 ДП, от които 91 с мнение за </a:t>
            </a:r>
            <a:r>
              <a:rPr lang="bg-BG" sz="2000" b="1" dirty="0" smtClean="0"/>
              <a:t>съд</a:t>
            </a:r>
            <a:r>
              <a:rPr lang="bg-BG" sz="2000" b="1" dirty="0"/>
              <a:t>;</a:t>
            </a:r>
            <a:r>
              <a:rPr lang="bg-BG" sz="2000" b="1" dirty="0" smtClean="0"/>
              <a:t>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/>
              <a:t>Повдигнати </a:t>
            </a:r>
            <a:r>
              <a:rPr lang="bg-BG" sz="2000" b="1" dirty="0"/>
              <a:t>са обвинения на 348 лица.</a:t>
            </a:r>
          </a:p>
        </p:txBody>
      </p:sp>
    </p:spTree>
    <p:extLst>
      <p:ext uri="{BB962C8B-B14F-4D97-AF65-F5344CB8AC3E}">
        <p14:creationId xmlns:p14="http://schemas.microsoft.com/office/powerpoint/2010/main" val="31181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420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solidFill>
                  <a:srgbClr val="002060"/>
                </a:solidFill>
              </a:rPr>
              <a:t>Контрабанда и разпространение на спиртни напитки и тютюневи изделия без бандерол </a:t>
            </a: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/>
              <a:t>14</a:t>
            </a:fld>
            <a:endParaRPr lang="bg-BG" b="1"/>
          </a:p>
        </p:txBody>
      </p:sp>
      <p:sp>
        <p:nvSpPr>
          <p:cNvPr id="8" name="Rounded Rectangle 7"/>
          <p:cNvSpPr/>
          <p:nvPr/>
        </p:nvSpPr>
        <p:spPr>
          <a:xfrm>
            <a:off x="367772" y="1268760"/>
            <a:ext cx="8496436" cy="25468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/>
              <a:t>За поредна година България е с най-нисък дял на нелегалния пазар на цигари от страните-членки на ЕС, в които се провежда традиционното изследване на компании от ,,Инициативата срещу незаконната търговия“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/>
              <a:t>Запазват </a:t>
            </a:r>
            <a:r>
              <a:rPr lang="bg-BG" sz="1600" b="1" dirty="0"/>
              <a:t>се </a:t>
            </a:r>
            <a:r>
              <a:rPr lang="bg-BG" sz="1600" b="1" dirty="0" smtClean="0"/>
              <a:t>ниските </a:t>
            </a:r>
            <a:r>
              <a:rPr lang="bg-BG" sz="1600" b="1" dirty="0"/>
              <a:t>нива при контрабандата, незаконното производство и разпространението на спирт, спиртни напитки и </a:t>
            </a:r>
            <a:r>
              <a:rPr lang="bg-BG" sz="1600" b="1" dirty="0" smtClean="0"/>
              <a:t>вино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/>
              <a:t>Иззети близо </a:t>
            </a:r>
            <a:r>
              <a:rPr lang="bg-BG" sz="1600" b="1" dirty="0"/>
              <a:t>36 млн. къса цигари, 29 тона тютюн, 72 хил. литра алкохол и над 42 хил. литра </a:t>
            </a:r>
            <a:r>
              <a:rPr lang="bg-BG" sz="1600" b="1" dirty="0" err="1"/>
              <a:t>газьоли</a:t>
            </a:r>
            <a:r>
              <a:rPr lang="bg-BG" sz="1600" b="1" dirty="0"/>
              <a:t>. Увеличение спрямо 2020 г. се наблюдава при количествата на иззетите </a:t>
            </a:r>
            <a:r>
              <a:rPr lang="bg-BG" sz="1600" b="1" dirty="0" err="1"/>
              <a:t>газьоли</a:t>
            </a:r>
            <a:r>
              <a:rPr lang="bg-BG" sz="1600" b="1" dirty="0"/>
              <a:t> – </a:t>
            </a:r>
            <a:r>
              <a:rPr lang="bg-BG" sz="1600" b="1" dirty="0" smtClean="0"/>
              <a:t>354% </a:t>
            </a:r>
            <a:r>
              <a:rPr lang="bg-BG" sz="1600" b="1" dirty="0"/>
              <a:t>и при цигарите – </a:t>
            </a:r>
            <a:r>
              <a:rPr lang="bg-BG" sz="1600" b="1" dirty="0" smtClean="0"/>
              <a:t>83%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1600" b="1" dirty="0"/>
              <a:t>Р</a:t>
            </a:r>
            <a:r>
              <a:rPr lang="bg-BG" sz="1600" b="1" dirty="0" smtClean="0"/>
              <a:t>азкрити </a:t>
            </a:r>
            <a:r>
              <a:rPr lang="bg-BG" sz="1600" b="1" dirty="0"/>
              <a:t>5 незаконна фабрика за производство на </a:t>
            </a:r>
            <a:r>
              <a:rPr lang="bg-BG" sz="1600" b="1" dirty="0" smtClean="0"/>
              <a:t>цигари </a:t>
            </a:r>
            <a:endParaRPr lang="bg-BG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" y="4077072"/>
            <a:ext cx="89207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rgbClr val="002060"/>
                </a:solidFill>
              </a:rPr>
              <a:t>Контрабанда </a:t>
            </a:r>
            <a:r>
              <a:rPr lang="bg-BG" sz="3600" b="1" dirty="0">
                <a:solidFill>
                  <a:srgbClr val="002060"/>
                </a:solidFill>
              </a:rPr>
              <a:t>и разпространение на </a:t>
            </a:r>
            <a:r>
              <a:rPr lang="bg-BG" sz="3600" b="1" dirty="0" smtClean="0">
                <a:solidFill>
                  <a:srgbClr val="002060"/>
                </a:solidFill>
              </a:rPr>
              <a:t>наркотични </a:t>
            </a:r>
            <a:r>
              <a:rPr lang="bg-BG" sz="3600" b="1" dirty="0">
                <a:solidFill>
                  <a:srgbClr val="002060"/>
                </a:solidFill>
              </a:rPr>
              <a:t>вещества</a:t>
            </a: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/>
              <a:t>15</a:t>
            </a:fld>
            <a:endParaRPr lang="bg-BG" b="1"/>
          </a:p>
        </p:txBody>
      </p:sp>
      <p:sp>
        <p:nvSpPr>
          <p:cNvPr id="5" name="Rounded Rectangle 4"/>
          <p:cNvSpPr/>
          <p:nvPr/>
        </p:nvSpPr>
        <p:spPr>
          <a:xfrm>
            <a:off x="213808" y="1772816"/>
            <a:ext cx="8712968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И</a:t>
            </a:r>
            <a:r>
              <a:rPr lang="bg-BG" b="1" dirty="0" smtClean="0"/>
              <a:t>ззети </a:t>
            </a:r>
            <a:r>
              <a:rPr lang="bg-BG" b="1" dirty="0"/>
              <a:t>близо 29 тона канабис, 1108</a:t>
            </a:r>
            <a:r>
              <a:rPr lang="en-US" b="1" dirty="0"/>
              <a:t> </a:t>
            </a:r>
            <a:r>
              <a:rPr lang="bg-BG" b="1" dirty="0"/>
              <a:t>кг хероин, 12 кг кокаин и над 690 кг синтетични </a:t>
            </a:r>
            <a:r>
              <a:rPr lang="bg-BG" b="1" dirty="0" smtClean="0"/>
              <a:t>наркотици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Увеличение </a:t>
            </a:r>
            <a:r>
              <a:rPr lang="bg-BG" b="1" dirty="0"/>
              <a:t>спрямо 2020 г. се наблюдава при количествата на иззетия хероин – </a:t>
            </a:r>
            <a:r>
              <a:rPr lang="bg-BG" b="1" dirty="0" smtClean="0"/>
              <a:t>313% </a:t>
            </a:r>
            <a:r>
              <a:rPr lang="bg-BG" b="1" dirty="0"/>
              <a:t>(рекордни количества за последните 5 години), марихуана – </a:t>
            </a:r>
            <a:r>
              <a:rPr lang="bg-BG" b="1" dirty="0" smtClean="0"/>
              <a:t>234%, </a:t>
            </a:r>
            <a:r>
              <a:rPr lang="bg-BG" b="1" dirty="0"/>
              <a:t>синтетични наркотици – </a:t>
            </a:r>
            <a:r>
              <a:rPr lang="bg-BG" b="1" dirty="0" smtClean="0"/>
              <a:t>87% </a:t>
            </a:r>
            <a:r>
              <a:rPr lang="bg-BG" b="1" dirty="0"/>
              <a:t>и стръковете канабис – </a:t>
            </a:r>
            <a:r>
              <a:rPr lang="bg-BG" b="1" dirty="0" smtClean="0"/>
              <a:t>79%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Разкрити 130 </a:t>
            </a:r>
            <a:r>
              <a:rPr lang="bg-BG" b="1" dirty="0"/>
              <a:t>закрити помещения за отглеждане на канабис, съхранение на марихуана и производство на синтетични наркотични </a:t>
            </a:r>
            <a:r>
              <a:rPr lang="bg-BG" b="1" dirty="0" smtClean="0"/>
              <a:t>вещества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 </a:t>
            </a:r>
            <a:r>
              <a:rPr lang="bg-BG" b="1" dirty="0"/>
              <a:t>Пресечени </a:t>
            </a:r>
            <a:r>
              <a:rPr lang="bg-BG" b="1" dirty="0" smtClean="0"/>
              <a:t>6 </a:t>
            </a:r>
            <a:r>
              <a:rPr lang="bg-BG" b="1" dirty="0"/>
              <a:t>трансгранични канала за </a:t>
            </a:r>
            <a:r>
              <a:rPr lang="bg-BG" b="1" dirty="0" smtClean="0"/>
              <a:t>наркотрафик</a:t>
            </a:r>
            <a:endParaRPr lang="bg-BG" b="1" dirty="0"/>
          </a:p>
        </p:txBody>
      </p:sp>
      <p:sp>
        <p:nvSpPr>
          <p:cNvPr id="7" name="Rectangle 6"/>
          <p:cNvSpPr/>
          <p:nvPr/>
        </p:nvSpPr>
        <p:spPr>
          <a:xfrm>
            <a:off x="4427984" y="5229199"/>
            <a:ext cx="4283968" cy="153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полицейски операции с чужди партньорски служби, </a:t>
            </a:r>
            <a:r>
              <a:rPr lang="bg-BG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като на 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тяхна територия по сигнал на ГДБОП са иззети 2 млн. таблетки </a:t>
            </a:r>
            <a:r>
              <a:rPr lang="bg-BG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амфетамин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Нидерландия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300 хил. таблетки </a:t>
            </a:r>
            <a:r>
              <a:rPr lang="bg-BG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прекурсори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и 2 кг хероин (Сърбия). </a:t>
            </a:r>
            <a:endParaRPr lang="bg-BG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5301208"/>
            <a:ext cx="38884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/>
              <a:t>В</a:t>
            </a:r>
            <a:r>
              <a:rPr lang="bg-BG" b="1" dirty="0" smtClean="0"/>
              <a:t>се </a:t>
            </a:r>
            <a:r>
              <a:rPr lang="bg-BG" b="1" dirty="0"/>
              <a:t>по-голяма популярност набира отглеждането на канабис в помещения от затворен тип</a:t>
            </a:r>
          </a:p>
        </p:txBody>
      </p:sp>
    </p:spTree>
    <p:extLst>
      <p:ext uri="{BB962C8B-B14F-4D97-AF65-F5344CB8AC3E}">
        <p14:creationId xmlns:p14="http://schemas.microsoft.com/office/powerpoint/2010/main" val="6932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Досъдебно </a:t>
            </a:r>
            <a:r>
              <a:rPr lang="bg-BG" sz="4000" b="1" dirty="0" smtClean="0">
                <a:solidFill>
                  <a:srgbClr val="002060"/>
                </a:solidFill>
              </a:rPr>
              <a:t>производство</a:t>
            </a:r>
            <a:br>
              <a:rPr lang="bg-BG" sz="4000" b="1" dirty="0" smtClean="0">
                <a:solidFill>
                  <a:srgbClr val="002060"/>
                </a:solidFill>
              </a:rPr>
            </a:br>
            <a:endParaRPr lang="bg-BG" sz="1300" dirty="0">
              <a:solidFill>
                <a:srgbClr val="002060"/>
              </a:solidFill>
            </a:endParaRPr>
          </a:p>
        </p:txBody>
      </p:sp>
      <p:pic>
        <p:nvPicPr>
          <p:cNvPr id="5" name="Picture 4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/>
              <a:t>16</a:t>
            </a:fld>
            <a:endParaRPr lang="bg-BG" b="1"/>
          </a:p>
        </p:txBody>
      </p:sp>
      <p:sp>
        <p:nvSpPr>
          <p:cNvPr id="6" name="Rounded Rectangle 5"/>
          <p:cNvSpPr/>
          <p:nvPr/>
        </p:nvSpPr>
        <p:spPr>
          <a:xfrm>
            <a:off x="1043608" y="1628800"/>
            <a:ext cx="7272808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bg-BG" sz="2000" b="1" dirty="0" smtClean="0"/>
              <a:t>Общо разследвани 140 </a:t>
            </a:r>
            <a:r>
              <a:rPr lang="bg-BG" sz="2000" b="1" dirty="0"/>
              <a:t>458 </a:t>
            </a:r>
            <a:r>
              <a:rPr lang="bg-BG" sz="2000" b="1" dirty="0" smtClean="0"/>
              <a:t>досъдебни производства </a:t>
            </a:r>
          </a:p>
          <a:p>
            <a:pPr>
              <a:spcBef>
                <a:spcPts val="1200"/>
              </a:spcBef>
            </a:pPr>
            <a:r>
              <a:rPr lang="bg-BG" sz="2000" b="1" dirty="0" smtClean="0"/>
              <a:t>     От тях: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bg-BG" sz="2000" b="1" dirty="0" smtClean="0"/>
              <a:t>128 </a:t>
            </a:r>
            <a:r>
              <a:rPr lang="bg-BG" sz="2000" b="1" dirty="0"/>
              <a:t>565 </a:t>
            </a:r>
            <a:r>
              <a:rPr lang="bg-BG" sz="2000" b="1" dirty="0" smtClean="0"/>
              <a:t>- по </a:t>
            </a:r>
            <a:r>
              <a:rPr lang="bg-BG" sz="2000" b="1" dirty="0"/>
              <a:t>общия ред </a:t>
            </a:r>
            <a:endParaRPr lang="bg-BG" sz="2000" b="1" dirty="0" smtClean="0"/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bg-BG" sz="2000" b="1" dirty="0" smtClean="0"/>
              <a:t>11 </a:t>
            </a:r>
            <a:r>
              <a:rPr lang="bg-BG" sz="2000" b="1" dirty="0"/>
              <a:t>893 бързи </a:t>
            </a:r>
            <a:r>
              <a:rPr lang="bg-BG" sz="2000" b="1" dirty="0" smtClean="0"/>
              <a:t>производства </a:t>
            </a:r>
            <a:endParaRPr lang="bg-BG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4149079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ea typeface="Calibri" panose="020F0502020204030204" pitchFamily="34" charset="0"/>
              </a:rPr>
              <a:t>Приключени и изпратени в Прокуратурата са </a:t>
            </a:r>
            <a:r>
              <a:rPr lang="ru-RU" b="1" dirty="0">
                <a:ea typeface="Calibri" panose="020F0502020204030204" pitchFamily="34" charset="0"/>
              </a:rPr>
              <a:t>101</a:t>
            </a:r>
            <a:r>
              <a:rPr lang="bg-BG" b="1" dirty="0">
                <a:ea typeface="Calibri" panose="020F0502020204030204" pitchFamily="34" charset="0"/>
              </a:rPr>
              <a:t> </a:t>
            </a:r>
            <a:r>
              <a:rPr lang="ru-RU" b="1" dirty="0">
                <a:ea typeface="Calibri" panose="020F0502020204030204" pitchFamily="34" charset="0"/>
              </a:rPr>
              <a:t>060</a:t>
            </a:r>
            <a:r>
              <a:rPr lang="bg-BG" b="1" dirty="0">
                <a:ea typeface="Calibri" panose="020F0502020204030204" pitchFamily="34" charset="0"/>
              </a:rPr>
              <a:t> ДП, от тях </a:t>
            </a:r>
            <a:r>
              <a:rPr lang="ru-RU" b="1" dirty="0">
                <a:ea typeface="Calibri" panose="020F0502020204030204" pitchFamily="34" charset="0"/>
              </a:rPr>
              <a:t>33</a:t>
            </a:r>
            <a:r>
              <a:rPr lang="bg-BG" b="1" dirty="0">
                <a:ea typeface="Calibri" panose="020F0502020204030204" pitchFamily="34" charset="0"/>
              </a:rPr>
              <a:t> </a:t>
            </a:r>
            <a:r>
              <a:rPr lang="ru-RU" b="1" dirty="0">
                <a:ea typeface="Calibri" panose="020F0502020204030204" pitchFamily="34" charset="0"/>
              </a:rPr>
              <a:t>154</a:t>
            </a:r>
            <a:r>
              <a:rPr lang="bg-BG" b="1" dirty="0">
                <a:ea typeface="Calibri" panose="020F0502020204030204" pitchFamily="34" charset="0"/>
              </a:rPr>
              <a:t> са с мнение за повдигане на обвинение, </a:t>
            </a:r>
            <a:r>
              <a:rPr lang="ru-RU" b="1" dirty="0">
                <a:ea typeface="Calibri" panose="020F0502020204030204" pitchFamily="34" charset="0"/>
              </a:rPr>
              <a:t>33 426 </a:t>
            </a:r>
            <a:r>
              <a:rPr lang="bg-BG" b="1" dirty="0">
                <a:ea typeface="Calibri" panose="020F0502020204030204" pitchFamily="34" charset="0"/>
              </a:rPr>
              <a:t>- за прекратяване на наказателното производство и </a:t>
            </a:r>
            <a:r>
              <a:rPr lang="ru-RU" b="1" dirty="0">
                <a:ea typeface="Calibri" panose="020F0502020204030204" pitchFamily="34" charset="0"/>
              </a:rPr>
              <a:t>34 480</a:t>
            </a:r>
            <a:r>
              <a:rPr lang="bg-BG" b="1" dirty="0">
                <a:ea typeface="Calibri" panose="020F0502020204030204" pitchFamily="34" charset="0"/>
              </a:rPr>
              <a:t> с мнение за спиране на наказателното производство. 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067944" y="5468211"/>
            <a:ext cx="4579328" cy="105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bg-BG" b="1" i="1" dirty="0"/>
              <a:t>В сравнение с </a:t>
            </a:r>
            <a:r>
              <a:rPr lang="bg-BG" b="1" i="1" dirty="0" smtClean="0"/>
              <a:t>2020 г. </a:t>
            </a:r>
            <a:r>
              <a:rPr lang="bg-BG" b="1" i="1" dirty="0"/>
              <a:t>в Прокуратурата с обвинително мнение са изпратени 828 ДП </a:t>
            </a:r>
            <a:r>
              <a:rPr lang="bg-BG" b="1" i="1" dirty="0" smtClean="0"/>
              <a:t>повече 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19507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74946"/>
              </p:ext>
            </p:extLst>
          </p:nvPr>
        </p:nvGraphicFramePr>
        <p:xfrm>
          <a:off x="438360" y="1196752"/>
          <a:ext cx="8310104" cy="521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980728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Опазване на обществения </a:t>
            </a:r>
            <a:r>
              <a:rPr lang="bg-BG" sz="4000" b="1" dirty="0" smtClean="0">
                <a:solidFill>
                  <a:srgbClr val="002060"/>
                </a:solidFill>
              </a:rPr>
              <a:t>ред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5" name="Picture 4" descr="Z:\2018\OTCHETI\ZA PREZENTACIYATA\LOGO\MV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17</a:t>
            </a:fld>
            <a:endParaRPr lang="bg-B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720080"/>
          </a:xfrm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Пътна </a:t>
            </a:r>
            <a:r>
              <a:rPr lang="bg-BG" sz="4000" b="1" dirty="0" smtClean="0">
                <a:solidFill>
                  <a:srgbClr val="002060"/>
                </a:solidFill>
              </a:rPr>
              <a:t>безопасност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5" name="Picture 4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18</a:t>
            </a:fld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5667176"/>
            <a:ext cx="5077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</a:rPr>
              <a:t>Увеличение </a:t>
            </a:r>
            <a:r>
              <a:rPr lang="bg-BG" b="1" dirty="0">
                <a:ea typeface="Times New Roman" panose="02020603050405020304" pitchFamily="18" charset="0"/>
              </a:rPr>
              <a:t>на тежките ПТП с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370 (</a:t>
            </a:r>
            <a:r>
              <a:rPr lang="bg-BG" b="1" dirty="0">
                <a:ea typeface="Times New Roman" panose="02020603050405020304" pitchFamily="18" charset="0"/>
              </a:rPr>
              <a:t>6,5%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b="1" dirty="0">
                <a:ea typeface="Times New Roman" panose="02020603050405020304" pitchFamily="18" charset="0"/>
              </a:rPr>
              <a:t>, </a:t>
            </a:r>
            <a:endParaRPr lang="bg-BG" b="1" dirty="0" smtClean="0">
              <a:ea typeface="Times New Roman" panose="02020603050405020304" pitchFamily="18" charset="0"/>
            </a:endParaRPr>
          </a:p>
          <a:p>
            <a:pPr marL="265113"/>
            <a:r>
              <a:rPr lang="bg-BG" b="1" dirty="0" smtClean="0">
                <a:ea typeface="Times New Roman" panose="02020603050405020304" pitchFamily="18" charset="0"/>
              </a:rPr>
              <a:t>на </a:t>
            </a:r>
            <a:r>
              <a:rPr lang="bg-BG" b="1" dirty="0">
                <a:ea typeface="Times New Roman" panose="02020603050405020304" pitchFamily="18" charset="0"/>
              </a:rPr>
              <a:t>загиналите с 97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bg-BG" b="1" dirty="0">
                <a:ea typeface="Times New Roman" panose="02020603050405020304" pitchFamily="18" charset="0"/>
              </a:rPr>
              <a:t>21%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b="1" dirty="0">
                <a:ea typeface="Times New Roman" panose="02020603050405020304" pitchFamily="18" charset="0"/>
              </a:rPr>
              <a:t> и на ранените с </a:t>
            </a:r>
            <a:endParaRPr lang="bg-BG" b="1" dirty="0" smtClean="0">
              <a:ea typeface="Times New Roman" panose="02020603050405020304" pitchFamily="18" charset="0"/>
            </a:endParaRPr>
          </a:p>
          <a:p>
            <a:pPr marL="265113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489 (</a:t>
            </a:r>
            <a:r>
              <a:rPr lang="bg-B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bg-BG" b="1" dirty="0" smtClean="0">
                <a:ea typeface="Times New Roman" panose="02020603050405020304" pitchFamily="18" charset="0"/>
              </a:rPr>
              <a:t>%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g-BG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37964"/>
              </p:ext>
            </p:extLst>
          </p:nvPr>
        </p:nvGraphicFramePr>
        <p:xfrm>
          <a:off x="3347864" y="836712"/>
          <a:ext cx="5472608" cy="47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3528" y="1484783"/>
            <a:ext cx="3024336" cy="5288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bg-BG" b="1" u="sng" dirty="0"/>
              <a:t>Активизирана </a:t>
            </a:r>
            <a:r>
              <a:rPr lang="bg-BG" b="1" u="sng" dirty="0" smtClean="0"/>
              <a:t> е контролната </a:t>
            </a:r>
            <a:r>
              <a:rPr lang="bg-BG" b="1" u="sng" dirty="0"/>
              <a:t>и административно-наказателната </a:t>
            </a:r>
            <a:r>
              <a:rPr lang="bg-BG" b="1" u="sng" dirty="0" smtClean="0"/>
              <a:t>дейност: </a:t>
            </a:r>
          </a:p>
          <a:p>
            <a:pPr indent="793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Над </a:t>
            </a:r>
            <a:r>
              <a:rPr lang="bg-BG" b="1" dirty="0"/>
              <a:t>2,2 млн. документа за установени нарушения </a:t>
            </a:r>
            <a:r>
              <a:rPr lang="bg-BG" b="1" dirty="0" smtClean="0"/>
              <a:t>(</a:t>
            </a:r>
            <a:r>
              <a:rPr lang="ru-RU" b="1" dirty="0" smtClean="0"/>
              <a:t>15</a:t>
            </a:r>
            <a:r>
              <a:rPr lang="bg-BG" b="1" dirty="0" smtClean="0"/>
              <a:t>% повече </a:t>
            </a:r>
            <a:r>
              <a:rPr lang="bg-BG" b="1" dirty="0"/>
              <a:t>спрямо </a:t>
            </a:r>
            <a:r>
              <a:rPr lang="bg-BG" b="1" dirty="0" smtClean="0"/>
              <a:t>2020 г.) </a:t>
            </a:r>
          </a:p>
          <a:p>
            <a:pPr indent="793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145</a:t>
            </a:r>
            <a:r>
              <a:rPr lang="bg-BG" b="1" dirty="0"/>
              <a:t> </a:t>
            </a:r>
            <a:r>
              <a:rPr lang="bg-BG" b="1" dirty="0" smtClean="0"/>
              <a:t>000 електронни фиша </a:t>
            </a:r>
            <a:r>
              <a:rPr lang="bg-BG" b="1" dirty="0"/>
              <a:t>за превишена </a:t>
            </a:r>
            <a:r>
              <a:rPr lang="bg-BG" b="1" dirty="0" smtClean="0"/>
              <a:t>скорост</a:t>
            </a:r>
          </a:p>
          <a:p>
            <a:pPr indent="793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b="1" dirty="0" smtClean="0"/>
              <a:t>Увеличен брой инсталирани ПОС – към момента общо 297 броя за страната</a:t>
            </a:r>
            <a:endParaRPr lang="bg-BG" dirty="0" smtClean="0"/>
          </a:p>
          <a:p>
            <a:r>
              <a:rPr lang="bg-BG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43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24744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  <a:effectLst/>
              </a:rPr>
              <a:t>Миграционен натиск и граничен </a:t>
            </a:r>
            <a:r>
              <a:rPr lang="bg-BG" sz="4000" b="1" dirty="0" smtClean="0">
                <a:solidFill>
                  <a:srgbClr val="002060"/>
                </a:solidFill>
                <a:effectLst/>
              </a:rPr>
              <a:t>контрол</a:t>
            </a:r>
            <a:endParaRPr lang="bg-BG" sz="4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19</a:t>
            </a:fld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87508819"/>
              </p:ext>
            </p:extLst>
          </p:nvPr>
        </p:nvGraphicFramePr>
        <p:xfrm>
          <a:off x="899592" y="1268760"/>
          <a:ext cx="74888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12292" y="4170794"/>
            <a:ext cx="8545488" cy="244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О</a:t>
            </a:r>
            <a:r>
              <a:rPr lang="bg-BG" b="1" dirty="0" smtClean="0"/>
              <a:t>т </a:t>
            </a:r>
            <a:r>
              <a:rPr lang="bg-BG" b="1" dirty="0"/>
              <a:t>ноември </a:t>
            </a:r>
            <a:r>
              <a:rPr lang="bg-BG" b="1" dirty="0" smtClean="0"/>
              <a:t>2021 г. частично </a:t>
            </a:r>
            <a:r>
              <a:rPr lang="bg-BG" b="1" dirty="0"/>
              <a:t>са активирани плановете за действие при извънредна ситуация вследствие </a:t>
            </a:r>
            <a:r>
              <a:rPr lang="bg-BG" b="1" dirty="0" smtClean="0"/>
              <a:t>увеличен </a:t>
            </a:r>
            <a:r>
              <a:rPr lang="bg-BG" b="1" dirty="0"/>
              <a:t>миграционен натиск по границата </a:t>
            </a:r>
            <a:r>
              <a:rPr lang="bg-BG" b="1" dirty="0" smtClean="0"/>
              <a:t>ни </a:t>
            </a:r>
            <a:r>
              <a:rPr lang="bg-BG" b="1" dirty="0"/>
              <a:t>с </a:t>
            </a:r>
            <a:r>
              <a:rPr lang="bg-BG" b="1" dirty="0" smtClean="0"/>
              <a:t>Р </a:t>
            </a:r>
            <a:r>
              <a:rPr lang="bg-BG" b="1" dirty="0"/>
              <a:t>Турция и с </a:t>
            </a:r>
            <a:r>
              <a:rPr lang="bg-BG" b="1" dirty="0" smtClean="0"/>
              <a:t>Р </a:t>
            </a:r>
            <a:r>
              <a:rPr lang="bg-BG" b="1" dirty="0"/>
              <a:t>Гърция </a:t>
            </a:r>
            <a:r>
              <a:rPr lang="bg-BG" b="1" dirty="0" smtClean="0"/>
              <a:t>- привлечени </a:t>
            </a:r>
            <a:r>
              <a:rPr lang="bg-BG" b="1" dirty="0"/>
              <a:t>сили и средства на Министерството на отбраната за </a:t>
            </a:r>
            <a:r>
              <a:rPr lang="bg-BG" b="1" dirty="0" smtClean="0"/>
              <a:t>усилване </a:t>
            </a:r>
            <a:r>
              <a:rPr lang="bg-BG" b="1" dirty="0"/>
              <a:t>на граничното наблюдение и </a:t>
            </a:r>
            <a:r>
              <a:rPr lang="bg-BG" b="1" dirty="0" smtClean="0"/>
              <a:t>охраната;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Актуализирани </a:t>
            </a:r>
            <a:r>
              <a:rPr lang="bg-BG" b="1" dirty="0" smtClean="0"/>
              <a:t>са плановете </a:t>
            </a:r>
            <a:r>
              <a:rPr lang="bg-BG" b="1" dirty="0"/>
              <a:t>на МВР за действие при извънредна ситуация вследствие на увеличен миграционен натиск по границите с </a:t>
            </a:r>
            <a:r>
              <a:rPr lang="bg-BG" b="1" dirty="0" smtClean="0"/>
              <a:t>Р </a:t>
            </a:r>
            <a:r>
              <a:rPr lang="bg-BG" b="1" dirty="0"/>
              <a:t>Турция и </a:t>
            </a:r>
            <a:r>
              <a:rPr lang="bg-BG" b="1" dirty="0" smtClean="0"/>
              <a:t>   Р Гърция и са изготвени разчети за допълнителни средства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4539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096" y="188640"/>
            <a:ext cx="7690048" cy="864096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solidFill>
                  <a:srgbClr val="002060"/>
                </a:solidFill>
                <a:effectLst/>
              </a:rPr>
              <a:t>Приоритети на </a:t>
            </a:r>
            <a:r>
              <a:rPr lang="bg-BG" sz="3600" dirty="0">
                <a:solidFill>
                  <a:srgbClr val="002060"/>
                </a:solidFill>
                <a:effectLst/>
              </a:rPr>
              <a:t>МВР </a:t>
            </a:r>
            <a:r>
              <a:rPr lang="bg-BG" sz="3600" dirty="0" smtClean="0">
                <a:solidFill>
                  <a:srgbClr val="002060"/>
                </a:solidFill>
                <a:effectLst/>
              </a:rPr>
              <a:t>през 2021 г.</a:t>
            </a:r>
            <a:endParaRPr lang="bg-BG" sz="3600" dirty="0">
              <a:solidFill>
                <a:srgbClr val="002060"/>
              </a:solidFill>
            </a:endParaRPr>
          </a:p>
        </p:txBody>
      </p:sp>
      <p:pic>
        <p:nvPicPr>
          <p:cNvPr id="4" name="Picture 3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fld>
            <a:endParaRPr lang="bg-BG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224" y="960942"/>
            <a:ext cx="797907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Осигуряване на условия за провеждане на честни избори чрез планиране, организиране и прилагане на ефективни мерки за предотвратяване на престъпления, свързани с изборния процес в хода на подготовката и произвеждането на изборите за Народно </a:t>
            </a:r>
            <a:r>
              <a:rPr lang="bg-BG" b="1" dirty="0" smtClean="0"/>
              <a:t>събрание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Намаляване </a:t>
            </a:r>
            <a:r>
              <a:rPr lang="bg-BG" b="1" dirty="0"/>
              <a:t>на престъпленията срещу личността и собствеността на гражданите. Ефективно противодействие на престъпленията против данъчната и финансово-кредитната система на страната, водещи до пряко ощетяване на </a:t>
            </a:r>
            <a:r>
              <a:rPr lang="bg-BG" b="1" dirty="0" smtClean="0"/>
              <a:t>бюджета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Противодействие </a:t>
            </a:r>
            <a:r>
              <a:rPr lang="bg-BG" b="1" dirty="0"/>
              <a:t>на организираната престъпна дейност с приоритет върху трафика на хора и наркотици, контрабандата, </a:t>
            </a:r>
            <a:r>
              <a:rPr lang="bg-BG" b="1" dirty="0" err="1"/>
              <a:t>киберпрестъпността</a:t>
            </a:r>
            <a:r>
              <a:rPr lang="bg-BG" b="1" dirty="0"/>
              <a:t> и </a:t>
            </a:r>
            <a:r>
              <a:rPr lang="bg-BG" b="1" dirty="0" smtClean="0"/>
              <a:t>тероризма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Ефективен </a:t>
            </a:r>
            <a:r>
              <a:rPr lang="bg-BG" b="1" dirty="0"/>
              <a:t>граничен контрол и интегрирано противодействие на незаконната </a:t>
            </a:r>
            <a:r>
              <a:rPr lang="bg-BG" b="1" dirty="0" smtClean="0"/>
              <a:t>миграция 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Осигуряване </a:t>
            </a:r>
            <a:r>
              <a:rPr lang="bg-BG" b="1" dirty="0"/>
              <a:t>на защита на населението и намаляване на риска за населението и обектите от критичната инфраструктурата при пожари, бедствия и други извънредни </a:t>
            </a:r>
            <a:r>
              <a:rPr lang="bg-BG" b="1" dirty="0" smtClean="0"/>
              <a:t>ситуации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Оптимизация </a:t>
            </a:r>
            <a:r>
              <a:rPr lang="bg-BG" b="1" dirty="0"/>
              <a:t>на структурата и административния капацитет на МВР. Ефективно управление на </a:t>
            </a:r>
            <a:r>
              <a:rPr lang="bg-BG" b="1" dirty="0" smtClean="0"/>
              <a:t>ресурсите 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708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</a:rPr>
              <a:t>Пожарна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bg-BG" sz="4000" b="1" dirty="0" smtClean="0">
                <a:solidFill>
                  <a:srgbClr val="002060"/>
                </a:solidFill>
              </a:rPr>
              <a:t>безопасност 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защита на </a:t>
            </a:r>
            <a:r>
              <a:rPr lang="bg-BG" sz="4000" b="1" dirty="0" smtClean="0">
                <a:solidFill>
                  <a:srgbClr val="002060"/>
                </a:solidFill>
              </a:rPr>
              <a:t>населението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6672"/>
              </p:ext>
            </p:extLst>
          </p:nvPr>
        </p:nvGraphicFramePr>
        <p:xfrm>
          <a:off x="2776206" y="4437112"/>
          <a:ext cx="6116273" cy="182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7505" y="4437112"/>
            <a:ext cx="2520280" cy="1971566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 descr="Z:\2018\OTCHETI\ZA PREZENTACIYATA\LOGO\MV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20</a:t>
            </a:fld>
            <a:endParaRPr lang="bg-BG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488832" cy="295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0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rgbClr val="002060"/>
                </a:solidFill>
              </a:rPr>
              <a:t>Човешки ресурси, финансово и материално-техническо осигуряване</a:t>
            </a:r>
            <a:endParaRPr lang="bg-BG" sz="3200" dirty="0">
              <a:solidFill>
                <a:srgbClr val="002060"/>
              </a:solidFill>
            </a:endParaRPr>
          </a:p>
        </p:txBody>
      </p:sp>
      <p:pic>
        <p:nvPicPr>
          <p:cNvPr id="7" name="Picture 6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21</a:t>
            </a:fld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412776"/>
            <a:ext cx="8833520" cy="345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О</a:t>
            </a:r>
            <a:r>
              <a:rPr lang="bg-BG" b="1" dirty="0" smtClean="0"/>
              <a:t>бявени </a:t>
            </a:r>
            <a:r>
              <a:rPr lang="bg-BG" b="1" dirty="0"/>
              <a:t>конкурси за назначаване на 455 младши изпълнителски длъжности и 223 изпълнителски длъжности по </a:t>
            </a:r>
            <a:r>
              <a:rPr lang="bg-BG" b="1" dirty="0" smtClean="0"/>
              <a:t>ЗМВР. </a:t>
            </a:r>
            <a:r>
              <a:rPr lang="bg-BG" b="1" dirty="0"/>
              <a:t>По ЗДСл </a:t>
            </a:r>
            <a:r>
              <a:rPr lang="bg-BG" b="1" dirty="0" smtClean="0"/>
              <a:t>- обявени </a:t>
            </a:r>
            <a:r>
              <a:rPr lang="bg-BG" b="1" dirty="0"/>
              <a:t>158 </a:t>
            </a:r>
            <a:r>
              <a:rPr lang="bg-BG" b="1" dirty="0" smtClean="0"/>
              <a:t>конкурса;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С</a:t>
            </a:r>
            <a:r>
              <a:rPr lang="bg-BG" b="1" dirty="0" smtClean="0"/>
              <a:t>ключени </a:t>
            </a:r>
            <a:r>
              <a:rPr lang="bg-BG" b="1" dirty="0"/>
              <a:t>21 договора на стойност 10,2 млн. лв. за доставка на вещево имущество за униформения </a:t>
            </a:r>
            <a:r>
              <a:rPr lang="bg-BG" b="1" dirty="0" smtClean="0"/>
              <a:t>състав и облекло; 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Усвоена </a:t>
            </a:r>
            <a:r>
              <a:rPr lang="bg-BG" b="1" dirty="0"/>
              <a:t>сума </a:t>
            </a:r>
            <a:r>
              <a:rPr lang="bg-BG" b="1" dirty="0" smtClean="0"/>
              <a:t>за въоръжение </a:t>
            </a:r>
            <a:r>
              <a:rPr lang="bg-BG" b="1" dirty="0"/>
              <a:t>и охрана </a:t>
            </a:r>
            <a:r>
              <a:rPr lang="bg-BG" b="1" dirty="0" smtClean="0"/>
              <a:t>-  </a:t>
            </a:r>
            <a:r>
              <a:rPr lang="bg-BG" b="1" dirty="0"/>
              <a:t>над 1,4 млн. </a:t>
            </a:r>
            <a:r>
              <a:rPr lang="bg-BG" b="1" dirty="0" smtClean="0"/>
              <a:t>лв.; 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Отпуснати 7 </a:t>
            </a:r>
            <a:r>
              <a:rPr lang="bg-BG" b="1" dirty="0"/>
              <a:t>млн. </a:t>
            </a:r>
            <a:r>
              <a:rPr lang="bg-BG" b="1" dirty="0" smtClean="0"/>
              <a:t>лв. за ново строителство и ремонти </a:t>
            </a:r>
            <a:r>
              <a:rPr lang="bg-BG" b="1" dirty="0"/>
              <a:t>за </a:t>
            </a:r>
            <a:r>
              <a:rPr lang="bg-BG" b="1" dirty="0" smtClean="0"/>
              <a:t>сградния фонд, усвоени  </a:t>
            </a:r>
            <a:r>
              <a:rPr lang="bg-BG" b="1" dirty="0"/>
              <a:t>близо 2,4 млн. лв. </a:t>
            </a:r>
            <a:endParaRPr lang="bg-BG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Организирани 281 </a:t>
            </a:r>
            <a:r>
              <a:rPr lang="bg-BG" b="1" dirty="0"/>
              <a:t>обществени поръчки и </a:t>
            </a:r>
            <a:r>
              <a:rPr lang="bg-BG" b="1" dirty="0" smtClean="0"/>
              <a:t>сключени </a:t>
            </a:r>
            <a:r>
              <a:rPr lang="bg-BG" b="1" dirty="0"/>
              <a:t>228 рамкови споразумения и </a:t>
            </a:r>
            <a:r>
              <a:rPr lang="bg-BG" b="1" dirty="0" smtClean="0"/>
              <a:t>договори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4283968" y="5301208"/>
            <a:ext cx="460851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27038" algn="just">
              <a:lnSpc>
                <a:spcPts val="2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Кадрова политика</a:t>
            </a:r>
          </a:p>
          <a:p>
            <a:pPr marL="285750" indent="427038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Оптимизиране на МВР</a:t>
            </a:r>
            <a:endParaRPr lang="bg-BG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282888"/>
            <a:ext cx="1619672" cy="6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096" y="188640"/>
            <a:ext cx="7690048" cy="106613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solidFill>
                  <a:srgbClr val="002060"/>
                </a:solidFill>
                <a:effectLst/>
              </a:rPr>
              <a:t>ЦЕЛИ НА </a:t>
            </a:r>
            <a:r>
              <a:rPr lang="bg-BG" sz="3600" dirty="0">
                <a:solidFill>
                  <a:srgbClr val="002060"/>
                </a:solidFill>
                <a:effectLst/>
              </a:rPr>
              <a:t>МВР ПРЕЗ </a:t>
            </a:r>
            <a:r>
              <a:rPr lang="bg-BG" sz="3600" dirty="0" smtClean="0">
                <a:solidFill>
                  <a:srgbClr val="002060"/>
                </a:solidFill>
                <a:effectLst/>
              </a:rPr>
              <a:t>2022 г.</a:t>
            </a:r>
            <a:endParaRPr lang="bg-BG" sz="3600" dirty="0">
              <a:solidFill>
                <a:srgbClr val="002060"/>
              </a:solidFill>
            </a:endParaRPr>
          </a:p>
        </p:txBody>
      </p:sp>
      <p:pic>
        <p:nvPicPr>
          <p:cNvPr id="4" name="Picture 3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fld>
            <a:endParaRPr lang="bg-BG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542350"/>
            <a:ext cx="8208912" cy="386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Намаляване на престъпленията срещу личността и собствеността на гражданите. Ефективно противодействие на престъпленията против данъчната и финансово-кредитната система на страната, водещи до пряко ощетяване на бюджета.</a:t>
            </a:r>
            <a:endParaRPr lang="bg-BG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Противодействие на организираната престъпна дейност с приоритет върху трафика на хора и наркотици, контрабандата,  </a:t>
            </a:r>
            <a:r>
              <a:rPr lang="bg-BG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киберпрестъпността</a:t>
            </a: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и тероризма.</a:t>
            </a:r>
            <a:endParaRPr lang="bg-BG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Ефективен граничен контрол и интегрирано противодействие на незаконната миграция. </a:t>
            </a:r>
            <a:endParaRPr lang="bg-BG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Осигуряване на защита на населението и намаляване на риска за населението и обектите от критичната инфраструктурата при пожари, бедствия и други извънредни ситуации.</a:t>
            </a:r>
            <a:endParaRPr lang="bg-BG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на структурата и административния капацитет на МВР. Ефективно управление на ресурсите. Публикуване на информационни масиви в отворен формат. </a:t>
            </a:r>
            <a:endParaRPr lang="bg-BG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339752" y="2996952"/>
            <a:ext cx="424847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>
              <a:lnSpc>
                <a:spcPts val="2200"/>
              </a:lnSpc>
              <a:spcAft>
                <a:spcPts val="0"/>
              </a:spcAft>
            </a:pPr>
            <a:r>
              <a:rPr lang="bg-BG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867328" cy="792088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solidFill>
                  <a:srgbClr val="002060"/>
                </a:solidFill>
                <a:effectLst/>
              </a:rPr>
              <a:t>П</a:t>
            </a:r>
            <a:r>
              <a:rPr lang="bg-BG" sz="3600" dirty="0" smtClean="0">
                <a:solidFill>
                  <a:srgbClr val="002060"/>
                </a:solidFill>
                <a:effectLst/>
              </a:rPr>
              <a:t>одготовка и произвеждане на избори </a:t>
            </a:r>
            <a:endParaRPr lang="bg-BG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50504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/>
              <a:t>3</a:t>
            </a:fld>
            <a:endParaRPr lang="bg-BG" b="1"/>
          </a:p>
        </p:txBody>
      </p:sp>
      <p:sp>
        <p:nvSpPr>
          <p:cNvPr id="2" name="Rounded Rectangle 1"/>
          <p:cNvSpPr/>
          <p:nvPr/>
        </p:nvSpPr>
        <p:spPr>
          <a:xfrm>
            <a:off x="323528" y="980728"/>
            <a:ext cx="8496944" cy="5616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В процеса на подготовка и в деня на изборите за народни представители на 14.11.2021 г. и за нов избор за президент и вицепрезидент на 21.11.2021 г. са получени 1218 сигнала за нарушаване на изборното законодателство и политическите права на гражданите, което е увеличение с </a:t>
            </a:r>
            <a:r>
              <a:rPr lang="bg-BG" b="1" dirty="0" smtClean="0"/>
              <a:t>6% </a:t>
            </a:r>
            <a:r>
              <a:rPr lang="bg-BG" b="1" dirty="0"/>
              <a:t>в сравнение с изборите на 11 юли (1147 сигнала) и </a:t>
            </a:r>
            <a:r>
              <a:rPr lang="bg-BG" b="1" dirty="0" smtClean="0"/>
              <a:t>66% </a:t>
            </a:r>
            <a:r>
              <a:rPr lang="bg-BG" b="1" dirty="0"/>
              <a:t>(734 сигнала) в сравнение с изборите на 4 </a:t>
            </a:r>
            <a:r>
              <a:rPr lang="bg-BG" b="1" dirty="0" smtClean="0"/>
              <a:t>април;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 smtClean="0"/>
              <a:t>Преобладаващата </a:t>
            </a:r>
            <a:r>
              <a:rPr lang="bg-BG" b="1" dirty="0"/>
              <a:t>част от сигналите са свързани с купуване на гласове в полза на политически партии или коалиции и по-малко с корпоративен вот и неправомерна </a:t>
            </a:r>
            <a:r>
              <a:rPr lang="bg-BG" b="1" dirty="0" smtClean="0"/>
              <a:t>агитация;</a:t>
            </a:r>
            <a:r>
              <a:rPr lang="bg-BG" b="1" i="1" dirty="0" smtClean="0"/>
              <a:t> </a:t>
            </a:r>
            <a:endParaRPr lang="bg-BG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dirty="0"/>
              <a:t>При подготовка и в деня на изборите за народни представители на 14.11.2021 г. и за нов избор за президент и вицепрезидент на 21.11.2021 г. от органите на МВР са образувани 188 досъдебни </a:t>
            </a:r>
            <a:r>
              <a:rPr lang="bg-BG" b="1" dirty="0" smtClean="0"/>
              <a:t>производства, </a:t>
            </a:r>
            <a:r>
              <a:rPr lang="bg-BG" b="1" dirty="0"/>
              <a:t>от които 156 против политическите права на гражданите (чл. 167-169г от НК) и 32 за други престъпления, свързани с изборния </a:t>
            </a:r>
            <a:r>
              <a:rPr lang="bg-BG" b="1" dirty="0" smtClean="0"/>
              <a:t>процес.  </a:t>
            </a:r>
            <a:r>
              <a:rPr lang="bg-BG" b="1" dirty="0"/>
              <a:t>Установява се увеличение на общия брой образувани ДП с </a:t>
            </a:r>
            <a:r>
              <a:rPr lang="bg-BG" b="1" dirty="0" smtClean="0"/>
              <a:t>92% </a:t>
            </a:r>
            <a:r>
              <a:rPr lang="bg-BG" b="1" dirty="0"/>
              <a:t>спрямо юли и с </a:t>
            </a:r>
            <a:r>
              <a:rPr lang="bg-BG" b="1" dirty="0" smtClean="0"/>
              <a:t>348% </a:t>
            </a:r>
            <a:r>
              <a:rPr lang="bg-BG" b="1" dirty="0"/>
              <a:t>спрямо април. Образуваните ДП за престъпления против политическите права на гражданите са </a:t>
            </a:r>
            <a:r>
              <a:rPr lang="bg-BG" b="1" dirty="0" smtClean="0"/>
              <a:t>със 75% </a:t>
            </a:r>
            <a:r>
              <a:rPr lang="bg-BG" b="1" dirty="0"/>
              <a:t>повече спрямо юли и с 500% повече спрямо април. </a:t>
            </a:r>
          </a:p>
        </p:txBody>
      </p:sp>
    </p:spTree>
    <p:extLst>
      <p:ext uri="{BB962C8B-B14F-4D97-AF65-F5344CB8AC3E}">
        <p14:creationId xmlns:p14="http://schemas.microsoft.com/office/powerpoint/2010/main" val="1526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12" y="4869160"/>
            <a:ext cx="8784976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sz="1800" b="1" dirty="0">
                <a:solidFill>
                  <a:srgbClr val="002060"/>
                </a:solidFill>
              </a:rPr>
              <a:t>Регистрирани са общо </a:t>
            </a:r>
            <a:r>
              <a:rPr lang="bg-BG" sz="1800" b="1" dirty="0" smtClean="0">
                <a:solidFill>
                  <a:srgbClr val="002060"/>
                </a:solidFill>
              </a:rPr>
              <a:t>78 418 престъпления. </a:t>
            </a:r>
            <a:r>
              <a:rPr lang="bg-BG" sz="1800" b="1" dirty="0">
                <a:solidFill>
                  <a:srgbClr val="002060"/>
                </a:solidFill>
              </a:rPr>
              <a:t>Спрямо </a:t>
            </a:r>
            <a:r>
              <a:rPr lang="bg-BG" sz="1800" b="1" dirty="0" smtClean="0">
                <a:solidFill>
                  <a:srgbClr val="002060"/>
                </a:solidFill>
              </a:rPr>
              <a:t>2020 </a:t>
            </a:r>
            <a:r>
              <a:rPr lang="bg-BG" sz="1800" b="1" dirty="0">
                <a:solidFill>
                  <a:srgbClr val="002060"/>
                </a:solidFill>
              </a:rPr>
              <a:t>г. се отчита </a:t>
            </a:r>
            <a:r>
              <a:rPr lang="bg-BG" sz="1800" b="1" dirty="0" smtClean="0">
                <a:solidFill>
                  <a:srgbClr val="002060"/>
                </a:solidFill>
              </a:rPr>
              <a:t>намаление </a:t>
            </a:r>
            <a:r>
              <a:rPr lang="bg-BG" sz="1800" b="1" dirty="0">
                <a:solidFill>
                  <a:srgbClr val="002060"/>
                </a:solidFill>
              </a:rPr>
              <a:t>с </a:t>
            </a:r>
            <a:r>
              <a:rPr lang="bg-BG" sz="1800" b="1" dirty="0" smtClean="0">
                <a:solidFill>
                  <a:srgbClr val="002060"/>
                </a:solidFill>
              </a:rPr>
              <a:t>над 3%</a:t>
            </a:r>
            <a:endParaRPr lang="bg-BG" sz="1800" b="1" dirty="0">
              <a:solidFill>
                <a:srgbClr val="002060"/>
              </a:solidFill>
            </a:endParaRPr>
          </a:p>
          <a:p>
            <a:r>
              <a:rPr lang="bg-BG" sz="1800" b="1" dirty="0">
                <a:solidFill>
                  <a:srgbClr val="002060"/>
                </a:solidFill>
              </a:rPr>
              <a:t>Нивото на </a:t>
            </a:r>
            <a:r>
              <a:rPr lang="bg-BG" sz="1800" b="1" dirty="0" err="1">
                <a:solidFill>
                  <a:srgbClr val="002060"/>
                </a:solidFill>
              </a:rPr>
              <a:t>разкриваемост</a:t>
            </a:r>
            <a:r>
              <a:rPr lang="bg-BG" sz="1800" b="1" dirty="0">
                <a:solidFill>
                  <a:srgbClr val="002060"/>
                </a:solidFill>
              </a:rPr>
              <a:t> </a:t>
            </a:r>
            <a:r>
              <a:rPr lang="bg-BG" sz="1800" b="1" dirty="0" smtClean="0">
                <a:solidFill>
                  <a:srgbClr val="002060"/>
                </a:solidFill>
              </a:rPr>
              <a:t>се увеличава. </a:t>
            </a:r>
            <a:r>
              <a:rPr lang="bg-BG" sz="1800" b="1" dirty="0">
                <a:solidFill>
                  <a:srgbClr val="002060"/>
                </a:solidFill>
              </a:rPr>
              <a:t>Разкритите престъпления са </a:t>
            </a:r>
            <a:r>
              <a:rPr lang="bg-BG" sz="1800" b="1" dirty="0" smtClean="0">
                <a:solidFill>
                  <a:srgbClr val="002060"/>
                </a:solidFill>
              </a:rPr>
              <a:t>38 287, </a:t>
            </a:r>
            <a:r>
              <a:rPr lang="bg-BG" sz="1800" b="1" dirty="0">
                <a:solidFill>
                  <a:srgbClr val="002060"/>
                </a:solidFill>
              </a:rPr>
              <a:t>или </a:t>
            </a:r>
            <a:r>
              <a:rPr lang="bg-BG" sz="1800" b="1" dirty="0" smtClean="0">
                <a:solidFill>
                  <a:srgbClr val="002060"/>
                </a:solidFill>
              </a:rPr>
              <a:t>49% </a:t>
            </a:r>
            <a:endParaRPr lang="bg-BG" sz="18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1296144"/>
          </a:xfrm>
          <a:noFill/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Регистрирани и разкрити </a:t>
            </a:r>
            <a:r>
              <a:rPr lang="bg-BG" sz="4000" b="1" dirty="0" smtClean="0">
                <a:solidFill>
                  <a:srgbClr val="002060"/>
                </a:solidFill>
              </a:rPr>
              <a:t>престъпления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5" name="Picture 4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fld>
            <a:endParaRPr lang="bg-BG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46671980"/>
              </p:ext>
            </p:extLst>
          </p:nvPr>
        </p:nvGraphicFramePr>
        <p:xfrm>
          <a:off x="611560" y="1628800"/>
          <a:ext cx="7848871" cy="306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9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920880" cy="980728"/>
          </a:xfrm>
          <a:noFill/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rgbClr val="002060"/>
                </a:solidFill>
              </a:rPr>
              <a:t>Концентрация на престъпленията по </a:t>
            </a:r>
            <a:r>
              <a:rPr lang="bg-BG" sz="4000" b="1" dirty="0" smtClean="0">
                <a:solidFill>
                  <a:srgbClr val="002060"/>
                </a:solidFill>
              </a:rPr>
              <a:t>територия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7" name="Picture 6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5</a:t>
            </a:fld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49806"/>
              </p:ext>
            </p:extLst>
          </p:nvPr>
        </p:nvGraphicFramePr>
        <p:xfrm>
          <a:off x="323528" y="1844825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691680" y="110959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/>
              <a:t>Регистрир</a:t>
            </a:r>
            <a:r>
              <a:rPr lang="bg-BG" sz="2400" b="1" dirty="0"/>
              <a:t>ани</a:t>
            </a:r>
            <a:r>
              <a:rPr lang="bg-BG" sz="2400" b="1" dirty="0" smtClean="0"/>
              <a:t> престъпления </a:t>
            </a:r>
            <a:r>
              <a:rPr lang="bg-BG" sz="2400" b="1" dirty="0"/>
              <a:t>на 100 хил. души от </a:t>
            </a:r>
            <a:r>
              <a:rPr lang="bg-BG" sz="2400" b="1" dirty="0" smtClean="0"/>
              <a:t>населението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0799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90" y="2564904"/>
            <a:ext cx="2908850" cy="1512168"/>
          </a:xfr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54330" indent="-28575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02060"/>
                </a:solidFill>
              </a:rPr>
              <a:t>Установени са </a:t>
            </a:r>
            <a:r>
              <a:rPr lang="bg-BG" sz="2000" b="1" dirty="0" smtClean="0">
                <a:solidFill>
                  <a:srgbClr val="002060"/>
                </a:solidFill>
              </a:rPr>
              <a:t>общо 44</a:t>
            </a:r>
            <a:r>
              <a:rPr lang="bg-BG" sz="2000" b="1" dirty="0">
                <a:solidFill>
                  <a:srgbClr val="002060"/>
                </a:solidFill>
              </a:rPr>
              <a:t> </a:t>
            </a:r>
            <a:r>
              <a:rPr lang="bg-BG" sz="2000" b="1" dirty="0" smtClean="0">
                <a:solidFill>
                  <a:srgbClr val="002060"/>
                </a:solidFill>
              </a:rPr>
              <a:t>351 </a:t>
            </a:r>
            <a:r>
              <a:rPr lang="bg-BG" sz="2000" b="1" dirty="0">
                <a:solidFill>
                  <a:srgbClr val="002060"/>
                </a:solidFill>
              </a:rPr>
              <a:t>извършители на </a:t>
            </a:r>
            <a:r>
              <a:rPr lang="bg-BG" sz="2000" b="1" dirty="0" smtClean="0">
                <a:solidFill>
                  <a:srgbClr val="002060"/>
                </a:solidFill>
              </a:rPr>
              <a:t>престъпления</a:t>
            </a:r>
            <a:endParaRPr lang="bg-BG" sz="20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84" y="260648"/>
            <a:ext cx="8352928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</a:rPr>
              <a:t>Извършители на престъпления </a:t>
            </a:r>
            <a:br>
              <a:rPr lang="bg-BG" sz="4000" b="1" dirty="0" smtClean="0">
                <a:solidFill>
                  <a:srgbClr val="002060"/>
                </a:solidFill>
              </a:rPr>
            </a:br>
            <a:r>
              <a:rPr lang="bg-BG" sz="4000" b="1" dirty="0" smtClean="0">
                <a:solidFill>
                  <a:srgbClr val="002060"/>
                </a:solidFill>
              </a:rPr>
              <a:t>по възраст</a:t>
            </a:r>
            <a:endParaRPr lang="bg-BG" sz="4000" dirty="0">
              <a:solidFill>
                <a:srgbClr val="002060"/>
              </a:solidFill>
            </a:endParaRP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2060"/>
                </a:solidFill>
              </a:rPr>
              <a:t>6</a:t>
            </a:r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21636411"/>
              </p:ext>
            </p:extLst>
          </p:nvPr>
        </p:nvGraphicFramePr>
        <p:xfrm>
          <a:off x="3131840" y="1340768"/>
          <a:ext cx="56343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2990" y="5157193"/>
            <a:ext cx="8790042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433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700" b="1" dirty="0"/>
              <a:t>Основната част са на възраст над 40 години (33%) и между 18 и 30 години (</a:t>
            </a:r>
            <a:r>
              <a:rPr lang="bg-BG" sz="1700" b="1" dirty="0" smtClean="0"/>
              <a:t>32%). </a:t>
            </a:r>
            <a:endParaRPr lang="bg-BG" sz="1700" b="1" dirty="0"/>
          </a:p>
          <a:p>
            <a:pPr marL="35433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700" b="1" dirty="0"/>
              <a:t>Непълнолетните лица (14–17 </a:t>
            </a:r>
            <a:r>
              <a:rPr lang="bg-BG" sz="1700" b="1" dirty="0" smtClean="0"/>
              <a:t>год.) </a:t>
            </a:r>
            <a:r>
              <a:rPr lang="bg-BG" sz="1700" b="1" dirty="0"/>
              <a:t>са </a:t>
            </a:r>
            <a:r>
              <a:rPr lang="bg-BG" sz="1700" b="1" dirty="0" smtClean="0"/>
              <a:t>8%, </a:t>
            </a:r>
            <a:r>
              <a:rPr lang="bg-BG" sz="1700" b="1" dirty="0"/>
              <a:t>а малолетните (под 14 </a:t>
            </a:r>
            <a:r>
              <a:rPr lang="bg-BG" sz="1700" b="1" dirty="0" smtClean="0"/>
              <a:t>год.) </a:t>
            </a:r>
            <a:r>
              <a:rPr lang="bg-BG" sz="1700" b="1" dirty="0"/>
              <a:t>са </a:t>
            </a:r>
            <a:r>
              <a:rPr lang="bg-BG" sz="1700" b="1" dirty="0" smtClean="0"/>
              <a:t>3%. </a:t>
            </a:r>
          </a:p>
          <a:p>
            <a:pPr marL="35433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700" b="1" dirty="0" smtClean="0"/>
              <a:t>С </a:t>
            </a:r>
            <a:r>
              <a:rPr lang="bg-BG" sz="1700" b="1" dirty="0"/>
              <a:t>20% са намалели непълнолетните извършители, а малолетните – с близо 13%.</a:t>
            </a:r>
            <a:endParaRPr lang="bg-BG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56" y="260648"/>
            <a:ext cx="7024744" cy="601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</a:rPr>
              <a:t>Убийства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156" y="908720"/>
            <a:ext cx="7627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Регистрирани са </a:t>
            </a:r>
            <a:r>
              <a:rPr lang="bg-BG" b="1" dirty="0" smtClean="0">
                <a:solidFill>
                  <a:srgbClr val="002060"/>
                </a:solidFill>
              </a:rPr>
              <a:t>88 убийства, </a:t>
            </a:r>
            <a:r>
              <a:rPr lang="bg-BG" b="1" dirty="0">
                <a:solidFill>
                  <a:srgbClr val="002060"/>
                </a:solidFill>
              </a:rPr>
              <a:t>което е </a:t>
            </a:r>
            <a:r>
              <a:rPr lang="bg-BG" b="1" dirty="0" smtClean="0">
                <a:solidFill>
                  <a:srgbClr val="002060"/>
                </a:solidFill>
              </a:rPr>
              <a:t>увеличение с 33% </a:t>
            </a:r>
            <a:r>
              <a:rPr lang="bg-BG" b="1" dirty="0">
                <a:solidFill>
                  <a:srgbClr val="002060"/>
                </a:solidFill>
              </a:rPr>
              <a:t>спрямо </a:t>
            </a:r>
            <a:r>
              <a:rPr lang="bg-BG" b="1" dirty="0" smtClean="0">
                <a:solidFill>
                  <a:srgbClr val="002060"/>
                </a:solidFill>
              </a:rPr>
              <a:t>2020 </a:t>
            </a:r>
            <a:r>
              <a:rPr lang="bg-BG" b="1" dirty="0">
                <a:solidFill>
                  <a:srgbClr val="002060"/>
                </a:solidFill>
              </a:rPr>
              <a:t>г. </a:t>
            </a:r>
            <a:r>
              <a:rPr lang="bg-BG" b="1" dirty="0" smtClean="0">
                <a:solidFill>
                  <a:srgbClr val="002060"/>
                </a:solidFill>
              </a:rPr>
              <a:t>Разкрити са 85 убийства, или 97% от случаите. 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7</a:t>
            </a:fld>
            <a:endParaRPr lang="bg-BG" b="1">
              <a:solidFill>
                <a:srgbClr val="00206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680063"/>
              </p:ext>
            </p:extLst>
          </p:nvPr>
        </p:nvGraphicFramePr>
        <p:xfrm>
          <a:off x="638301" y="1878986"/>
          <a:ext cx="7246067" cy="306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20156" y="5301208"/>
            <a:ext cx="762711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b="1" dirty="0">
                <a:solidFill>
                  <a:srgbClr val="002060"/>
                </a:solidFill>
              </a:rPr>
              <a:t>Най-много умишлени убийства са регистрирани в София-град – 14, </a:t>
            </a:r>
            <a:r>
              <a:rPr lang="bg-BG" b="1" dirty="0" smtClean="0"/>
              <a:t>Стара </a:t>
            </a:r>
            <a:r>
              <a:rPr lang="bg-BG" b="1" dirty="0"/>
              <a:t>Загора – 9, Бургас – 7, Варна и Пловдив – по 5.</a:t>
            </a:r>
            <a:endParaRPr lang="bg-B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918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rgbClr val="002060"/>
                </a:solidFill>
                <a:effectLst/>
              </a:rPr>
              <a:t>Грабежи</a:t>
            </a:r>
            <a:endParaRPr lang="bg-BG" sz="4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5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/>
              <a:t>8</a:t>
            </a:fld>
            <a:endParaRPr lang="bg-BG" b="1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64527"/>
              </p:ext>
            </p:extLst>
          </p:nvPr>
        </p:nvGraphicFramePr>
        <p:xfrm>
          <a:off x="1115616" y="1052736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18072" y="5157192"/>
            <a:ext cx="817440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/>
              <a:t>Регистрирани са 840 </a:t>
            </a:r>
            <a:r>
              <a:rPr lang="bg-BG" b="1" i="1" dirty="0"/>
              <a:t>грабежа </a:t>
            </a:r>
            <a:r>
              <a:rPr lang="bg-BG" b="1" dirty="0" smtClean="0"/>
              <a:t>при 1002 </a:t>
            </a:r>
            <a:r>
              <a:rPr lang="bg-BG" b="1" dirty="0"/>
              <a:t>за 2020 г</a:t>
            </a:r>
            <a:r>
              <a:rPr lang="bg-BG" b="1" dirty="0" smtClean="0"/>
              <a:t>., </a:t>
            </a:r>
            <a:r>
              <a:rPr lang="bg-BG" b="1" dirty="0"/>
              <a:t>което е намаление с </a:t>
            </a:r>
            <a:r>
              <a:rPr lang="bg-BG" b="1" dirty="0" smtClean="0"/>
              <a:t>над 16%.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Разкрити </a:t>
            </a:r>
            <a:r>
              <a:rPr lang="bg-BG" b="1" dirty="0"/>
              <a:t>са 457 </a:t>
            </a:r>
            <a:r>
              <a:rPr lang="bg-BG" b="1" dirty="0" smtClean="0"/>
              <a:t>от случаите, което </a:t>
            </a:r>
            <a:r>
              <a:rPr lang="bg-BG" b="1" dirty="0"/>
              <a:t>е с </a:t>
            </a:r>
            <a:r>
              <a:rPr lang="bg-BG" b="1" dirty="0" smtClean="0"/>
              <a:t>близо 5 </a:t>
            </a:r>
            <a:r>
              <a:rPr lang="bg-BG" b="1" dirty="0"/>
              <a:t>пункта </a:t>
            </a:r>
            <a:r>
              <a:rPr lang="bg-BG" b="1" dirty="0" smtClean="0"/>
              <a:t>по-малко </a:t>
            </a:r>
            <a:r>
              <a:rPr lang="bg-BG" b="1" dirty="0"/>
              <a:t>от 2020 г. </a:t>
            </a:r>
          </a:p>
        </p:txBody>
      </p:sp>
    </p:spTree>
    <p:extLst>
      <p:ext uri="{BB962C8B-B14F-4D97-AF65-F5344CB8AC3E}">
        <p14:creationId xmlns:p14="http://schemas.microsoft.com/office/powerpoint/2010/main" val="19016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2859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g-BG" sz="4000" b="1" dirty="0" smtClean="0">
                <a:solidFill>
                  <a:srgbClr val="002060"/>
                </a:solidFill>
                <a:effectLst/>
              </a:rPr>
              <a:t>Кражби</a:t>
            </a:r>
            <a:endParaRPr lang="bg-BG" sz="4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4716363"/>
            <a:ext cx="3923928" cy="155427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/>
              <a:t>Наблюдава се положителна тенденция при </a:t>
            </a:r>
            <a:r>
              <a:rPr lang="bg-BG" b="1" i="1" dirty="0"/>
              <a:t>домовите кражби</a:t>
            </a:r>
            <a:r>
              <a:rPr lang="bg-BG" b="1" dirty="0"/>
              <a:t>, като се отчита спад от </a:t>
            </a:r>
            <a:r>
              <a:rPr lang="bg-BG" b="1" dirty="0" smtClean="0"/>
              <a:t>близо 17% </a:t>
            </a:r>
            <a:r>
              <a:rPr lang="bg-BG" b="1" dirty="0"/>
              <a:t>спрямо </a:t>
            </a:r>
            <a:r>
              <a:rPr lang="bg-BG" b="1" dirty="0" smtClean="0"/>
              <a:t>2020 </a:t>
            </a:r>
            <a:r>
              <a:rPr lang="bg-BG" b="1" dirty="0"/>
              <a:t>г. </a:t>
            </a:r>
            <a:endParaRPr lang="bg-BG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b="1" dirty="0"/>
              <a:t>Р</a:t>
            </a:r>
            <a:r>
              <a:rPr lang="bg-BG" b="1" dirty="0" smtClean="0"/>
              <a:t>азкрити са 34% от случаите. </a:t>
            </a:r>
            <a:endParaRPr lang="bg-BG" b="1" dirty="0"/>
          </a:p>
        </p:txBody>
      </p:sp>
      <p:sp>
        <p:nvSpPr>
          <p:cNvPr id="4" name="Rectangle 3"/>
          <p:cNvSpPr/>
          <p:nvPr/>
        </p:nvSpPr>
        <p:spPr>
          <a:xfrm>
            <a:off x="388615" y="1628800"/>
            <a:ext cx="3744416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360363"/>
            <a:r>
              <a:rPr lang="bg-BG" b="1" dirty="0"/>
              <a:t>Регистрирани са </a:t>
            </a:r>
            <a:r>
              <a:rPr lang="bg-BG" b="1" dirty="0" smtClean="0"/>
              <a:t>24 435 </a:t>
            </a:r>
            <a:r>
              <a:rPr lang="bg-BG" b="1" i="1" dirty="0"/>
              <a:t>кражби</a:t>
            </a:r>
            <a:r>
              <a:rPr lang="bg-BG" b="1" dirty="0"/>
              <a:t> при </a:t>
            </a:r>
            <a:r>
              <a:rPr lang="bg-BG" b="1" dirty="0" smtClean="0"/>
              <a:t>27</a:t>
            </a:r>
            <a:r>
              <a:rPr lang="bg-BG" b="1" dirty="0"/>
              <a:t> </a:t>
            </a:r>
            <a:r>
              <a:rPr lang="bg-BG" b="1" dirty="0" smtClean="0"/>
              <a:t>036 </a:t>
            </a:r>
            <a:r>
              <a:rPr lang="bg-BG" b="1" dirty="0"/>
              <a:t>за </a:t>
            </a:r>
            <a:r>
              <a:rPr lang="bg-BG" b="1" dirty="0" smtClean="0"/>
              <a:t>2020 </a:t>
            </a:r>
            <a:r>
              <a:rPr lang="bg-BG" b="1" dirty="0"/>
              <a:t>г., </a:t>
            </a:r>
            <a:r>
              <a:rPr lang="bg-BG" b="1" dirty="0" smtClean="0"/>
              <a:t>или намаление </a:t>
            </a:r>
            <a:r>
              <a:rPr lang="bg-BG" b="1" dirty="0"/>
              <a:t>от </a:t>
            </a:r>
            <a:r>
              <a:rPr lang="bg-BG" b="1" dirty="0" smtClean="0"/>
              <a:t>10%. </a:t>
            </a:r>
          </a:p>
          <a:p>
            <a:pPr indent="360363" algn="just"/>
            <a:r>
              <a:rPr lang="bg-BG" b="1" dirty="0" smtClean="0"/>
              <a:t>Разкрити са 39% от случаите. </a:t>
            </a:r>
            <a:endParaRPr lang="bg-BG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11233"/>
              </p:ext>
            </p:extLst>
          </p:nvPr>
        </p:nvGraphicFramePr>
        <p:xfrm>
          <a:off x="539552" y="4941169"/>
          <a:ext cx="45719" cy="2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" y="116632"/>
            <a:ext cx="6115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DA63-68E3-44C8-BDCE-DD97A4367274}" type="slidenum">
              <a:rPr lang="bg-BG" b="1" smtClean="0">
                <a:solidFill>
                  <a:srgbClr val="002060"/>
                </a:solidFill>
              </a:rPr>
              <a:t>9</a:t>
            </a:fld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61082923"/>
              </p:ext>
            </p:extLst>
          </p:nvPr>
        </p:nvGraphicFramePr>
        <p:xfrm>
          <a:off x="5292080" y="1124744"/>
          <a:ext cx="3355192" cy="325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78799683"/>
              </p:ext>
            </p:extLst>
          </p:nvPr>
        </p:nvGraphicFramePr>
        <p:xfrm>
          <a:off x="388615" y="2973144"/>
          <a:ext cx="4327401" cy="355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5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8">
      <a:dk1>
        <a:srgbClr val="060D48"/>
      </a:dk1>
      <a:lt1>
        <a:sysClr val="window" lastClr="FFFFFF"/>
      </a:lt1>
      <a:dk2>
        <a:srgbClr val="040830"/>
      </a:dk2>
      <a:lt2>
        <a:srgbClr val="FFFFFF"/>
      </a:lt2>
      <a:accent1>
        <a:srgbClr val="4A6484"/>
      </a:accent1>
      <a:accent2>
        <a:srgbClr val="9DBDD2"/>
      </a:accent2>
      <a:accent3>
        <a:srgbClr val="4A6484"/>
      </a:accent3>
      <a:accent4>
        <a:srgbClr val="2135EA"/>
      </a:accent4>
      <a:accent5>
        <a:srgbClr val="3F6E8C"/>
      </a:accent5>
      <a:accent6>
        <a:srgbClr val="2A495D"/>
      </a:accent6>
      <a:hlink>
        <a:srgbClr val="67AFBD"/>
      </a:hlink>
      <a:folHlink>
        <a:srgbClr val="9DBDD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3318</TotalTime>
  <Words>1755</Words>
  <Application>Microsoft Office PowerPoint</Application>
  <PresentationFormat>On-screen Show (4:3)</PresentationFormat>
  <Paragraphs>150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Book Antiqua</vt:lpstr>
      <vt:lpstr>Calibri</vt:lpstr>
      <vt:lpstr>Times New Roman</vt:lpstr>
      <vt:lpstr>Verdana</vt:lpstr>
      <vt:lpstr>Wingdings</vt:lpstr>
      <vt:lpstr>Wingdings 2</vt:lpstr>
      <vt:lpstr>Wingdings 3</vt:lpstr>
      <vt:lpstr>Concourse</vt:lpstr>
      <vt:lpstr>РЕЗУЛТАТИ  ОТ ДЕЙНОСТТА  НА МИНИСТЕРСТВОТО  НА ВЪТРЕШНИТЕ РАБОТИ ПРЕЗ 2021 г. </vt:lpstr>
      <vt:lpstr>Приоритети на МВР през 2021 г.</vt:lpstr>
      <vt:lpstr>Подготовка и произвеждане на избори </vt:lpstr>
      <vt:lpstr>Регистрирани и разкрити престъпления</vt:lpstr>
      <vt:lpstr>Концентрация на престъпленията по територия</vt:lpstr>
      <vt:lpstr>Извършители на престъпления  по възраст</vt:lpstr>
      <vt:lpstr>Убийства</vt:lpstr>
      <vt:lpstr>Грабежи</vt:lpstr>
      <vt:lpstr>Кражби</vt:lpstr>
      <vt:lpstr>Телефонни измами</vt:lpstr>
      <vt:lpstr>Посегателства спрямо МПС</vt:lpstr>
      <vt:lpstr>Престъпления в условия на домашно насилие</vt:lpstr>
      <vt:lpstr>Организирана престъпност</vt:lpstr>
      <vt:lpstr>Контрабанда и разпространение на спиртни напитки и тютюневи изделия без бандерол </vt:lpstr>
      <vt:lpstr>Контрабанда и разпространение на наркотични вещества</vt:lpstr>
      <vt:lpstr>Досъдебно производство </vt:lpstr>
      <vt:lpstr>Опазване на обществения ред</vt:lpstr>
      <vt:lpstr>Пътна безопасност</vt:lpstr>
      <vt:lpstr>Миграционен натиск и граничен контрол</vt:lpstr>
      <vt:lpstr>Пожарна безопасност и защита на населението</vt:lpstr>
      <vt:lpstr>Човешки ресурси, финансово и материално-техническо осигуряване</vt:lpstr>
      <vt:lpstr>ЦЕЛИ НА МВР ПРЕЗ 2022 г.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Нели Ненкова Маджова</dc:creator>
  <cp:lastModifiedBy>Maya Grozeva</cp:lastModifiedBy>
  <cp:revision>361</cp:revision>
  <cp:lastPrinted>2022-03-30T08:43:39Z</cp:lastPrinted>
  <dcterms:created xsi:type="dcterms:W3CDTF">2018-02-15T06:51:45Z</dcterms:created>
  <dcterms:modified xsi:type="dcterms:W3CDTF">2022-03-31T10:39:51Z</dcterms:modified>
</cp:coreProperties>
</file>